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75" r:id="rId2"/>
    <p:sldId id="259" r:id="rId3"/>
    <p:sldId id="260" r:id="rId4"/>
    <p:sldId id="261" r:id="rId5"/>
    <p:sldId id="262" r:id="rId6"/>
    <p:sldId id="277" r:id="rId7"/>
    <p:sldId id="278" r:id="rId8"/>
    <p:sldId id="263" r:id="rId9"/>
    <p:sldId id="264" r:id="rId10"/>
    <p:sldId id="265" r:id="rId11"/>
    <p:sldId id="285" r:id="rId12"/>
    <p:sldId id="304" r:id="rId13"/>
    <p:sldId id="272" r:id="rId14"/>
    <p:sldId id="280" r:id="rId15"/>
    <p:sldId id="266" r:id="rId16"/>
    <p:sldId id="287" r:id="rId17"/>
    <p:sldId id="276" r:id="rId18"/>
    <p:sldId id="298" r:id="rId19"/>
    <p:sldId id="302" r:id="rId20"/>
    <p:sldId id="303" r:id="rId21"/>
  </p:sldIdLst>
  <p:sldSz cx="9729788" cy="7443788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4">
          <p15:clr>
            <a:srgbClr val="A4A3A4"/>
          </p15:clr>
        </p15:guide>
        <p15:guide id="2" pos="30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64" y="90"/>
      </p:cViewPr>
      <p:guideLst>
        <p:guide orient="horz" pos="2344"/>
        <p:guide pos="30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734" y="2312399"/>
            <a:ext cx="8270320" cy="15955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9468" y="4218147"/>
            <a:ext cx="6810852" cy="190230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0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1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1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2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52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43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33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24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6490" y="6899289"/>
            <a:ext cx="2270284" cy="396313"/>
          </a:xfrm>
          <a:prstGeom prst="rect">
            <a:avLst/>
          </a:prstGeom>
        </p:spPr>
        <p:txBody>
          <a:bodyPr/>
          <a:lstStyle/>
          <a:p>
            <a:fld id="{4B8ABB08-A4D3-49F9-8CB5-38C07C06FE4E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24345" y="6899289"/>
            <a:ext cx="3081100" cy="396313"/>
          </a:xfrm>
          <a:prstGeom prst="rect">
            <a:avLst/>
          </a:prstGeom>
        </p:spPr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9905" y="-26504"/>
            <a:ext cx="2270284" cy="396313"/>
          </a:xfrm>
          <a:prstGeom prst="rect">
            <a:avLst/>
          </a:prstGeom>
        </p:spPr>
        <p:txBody>
          <a:bodyPr/>
          <a:lstStyle/>
          <a:p>
            <a:fld id="{414E62DC-DAA8-4807-BC1A-1619D2B42699}" type="slidenum">
              <a:rPr lang="en-CA" smtClean="0">
                <a:solidFill>
                  <a:prstClr val="black"/>
                </a:solidFill>
              </a:rPr>
              <a:pPr/>
              <a:t>‹#›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461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490" y="298097"/>
            <a:ext cx="8756809" cy="124063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6490" y="1736885"/>
            <a:ext cx="8756809" cy="491255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6490" y="6899289"/>
            <a:ext cx="2270284" cy="396313"/>
          </a:xfrm>
          <a:prstGeom prst="rect">
            <a:avLst/>
          </a:prstGeom>
        </p:spPr>
        <p:txBody>
          <a:bodyPr/>
          <a:lstStyle/>
          <a:p>
            <a:fld id="{A74AF25A-3571-4392-8ED1-F475AC026D45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24345" y="6899289"/>
            <a:ext cx="3081100" cy="396313"/>
          </a:xfrm>
          <a:prstGeom prst="rect">
            <a:avLst/>
          </a:prstGeom>
        </p:spPr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7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4097" y="298098"/>
            <a:ext cx="2189202" cy="635134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6490" y="298098"/>
            <a:ext cx="6405443" cy="635134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6490" y="6899289"/>
            <a:ext cx="2270284" cy="396313"/>
          </a:xfrm>
          <a:prstGeom prst="rect">
            <a:avLst/>
          </a:prstGeom>
        </p:spPr>
        <p:txBody>
          <a:bodyPr/>
          <a:lstStyle/>
          <a:p>
            <a:fld id="{18E33502-5D1D-4F70-8C7D-3A6945F182E7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24345" y="6899289"/>
            <a:ext cx="3081100" cy="396313"/>
          </a:xfrm>
          <a:prstGeom prst="rect">
            <a:avLst/>
          </a:prstGeom>
        </p:spPr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51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490" y="298097"/>
            <a:ext cx="8756809" cy="124063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490" y="1736885"/>
            <a:ext cx="8756809" cy="49125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6490" y="6899289"/>
            <a:ext cx="2270284" cy="396313"/>
          </a:xfrm>
          <a:prstGeom prst="rect">
            <a:avLst/>
          </a:prstGeom>
        </p:spPr>
        <p:txBody>
          <a:bodyPr/>
          <a:lstStyle/>
          <a:p>
            <a:fld id="{F2E568A2-033B-4274-87FE-8C0B36A2E331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24345" y="6899289"/>
            <a:ext cx="3081100" cy="396313"/>
          </a:xfrm>
          <a:prstGeom prst="rect">
            <a:avLst/>
          </a:prstGeom>
        </p:spPr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9905" y="-26504"/>
            <a:ext cx="2270284" cy="396313"/>
          </a:xfrm>
          <a:prstGeom prst="rect">
            <a:avLst/>
          </a:prstGeom>
        </p:spPr>
        <p:txBody>
          <a:bodyPr/>
          <a:lstStyle/>
          <a:p>
            <a:fld id="{414E62DC-DAA8-4807-BC1A-1619D2B42699}" type="slidenum">
              <a:rPr lang="en-CA" smtClean="0">
                <a:solidFill>
                  <a:prstClr val="black"/>
                </a:solidFill>
              </a:rPr>
              <a:pPr/>
              <a:t>‹#›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62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586" y="4783323"/>
            <a:ext cx="8270320" cy="1478419"/>
          </a:xfrm>
          <a:prstGeom prst="rect">
            <a:avLst/>
          </a:prstGeom>
        </p:spPr>
        <p:txBody>
          <a:bodyPr anchor="t"/>
          <a:lstStyle>
            <a:lvl1pPr algn="l">
              <a:defRPr sz="4299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586" y="3154996"/>
            <a:ext cx="8270320" cy="162832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905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8113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717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62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5284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4341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339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245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6490" y="6899289"/>
            <a:ext cx="2270284" cy="396313"/>
          </a:xfrm>
          <a:prstGeom prst="rect">
            <a:avLst/>
          </a:prstGeom>
        </p:spPr>
        <p:txBody>
          <a:bodyPr/>
          <a:lstStyle/>
          <a:p>
            <a:fld id="{DAF30EEB-1B86-43F9-AF39-CD5A4E6E8546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24345" y="6899289"/>
            <a:ext cx="3081100" cy="396313"/>
          </a:xfrm>
          <a:prstGeom prst="rect">
            <a:avLst/>
          </a:prstGeom>
        </p:spPr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9905" y="-26504"/>
            <a:ext cx="2270284" cy="396313"/>
          </a:xfrm>
          <a:prstGeom prst="rect">
            <a:avLst/>
          </a:prstGeom>
        </p:spPr>
        <p:txBody>
          <a:bodyPr/>
          <a:lstStyle/>
          <a:p>
            <a:fld id="{414E62DC-DAA8-4807-BC1A-1619D2B42699}" type="slidenum">
              <a:rPr lang="en-CA" smtClean="0">
                <a:solidFill>
                  <a:prstClr val="black"/>
                </a:solidFill>
              </a:rPr>
              <a:pPr/>
              <a:t>‹#›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727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490" y="298097"/>
            <a:ext cx="8756809" cy="124063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6490" y="1736885"/>
            <a:ext cx="4297323" cy="4912556"/>
          </a:xfrm>
          <a:prstGeom prst="rect">
            <a:avLst/>
          </a:prstGeom>
        </p:spPr>
        <p:txBody>
          <a:bodyPr/>
          <a:lstStyle>
            <a:lvl1pPr>
              <a:defRPr sz="2999"/>
            </a:lvl1pPr>
            <a:lvl2pPr>
              <a:defRPr sz="2599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5975" y="1736885"/>
            <a:ext cx="4297323" cy="4912556"/>
          </a:xfrm>
          <a:prstGeom prst="rect">
            <a:avLst/>
          </a:prstGeom>
        </p:spPr>
        <p:txBody>
          <a:bodyPr/>
          <a:lstStyle>
            <a:lvl1pPr>
              <a:defRPr sz="2999"/>
            </a:lvl1pPr>
            <a:lvl2pPr>
              <a:defRPr sz="2599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6490" y="6899289"/>
            <a:ext cx="2270284" cy="396313"/>
          </a:xfrm>
          <a:prstGeom prst="rect">
            <a:avLst/>
          </a:prstGeom>
        </p:spPr>
        <p:txBody>
          <a:bodyPr/>
          <a:lstStyle/>
          <a:p>
            <a:fld id="{9090EDB3-BF0B-4329-84D9-456E45AE459A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4345" y="6899289"/>
            <a:ext cx="3081100" cy="396313"/>
          </a:xfrm>
          <a:prstGeom prst="rect">
            <a:avLst/>
          </a:prstGeom>
        </p:spPr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79905" y="-26504"/>
            <a:ext cx="2270284" cy="396313"/>
          </a:xfrm>
          <a:prstGeom prst="rect">
            <a:avLst/>
          </a:prstGeom>
        </p:spPr>
        <p:txBody>
          <a:bodyPr/>
          <a:lstStyle/>
          <a:p>
            <a:fld id="{414E62DC-DAA8-4807-BC1A-1619D2B42699}" type="slidenum">
              <a:rPr lang="en-CA" smtClean="0">
                <a:solidFill>
                  <a:prstClr val="black"/>
                </a:solidFill>
              </a:rPr>
              <a:pPr/>
              <a:t>‹#›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73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490" y="298097"/>
            <a:ext cx="8756809" cy="124063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6490" y="1666238"/>
            <a:ext cx="4299013" cy="69440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99" b="1"/>
            </a:lvl1pPr>
            <a:lvl2pPr marL="490569" indent="0">
              <a:buNone/>
              <a:defRPr sz="2100" b="1"/>
            </a:lvl2pPr>
            <a:lvl3pPr marL="981138" indent="0">
              <a:buNone/>
              <a:defRPr sz="1900" b="1"/>
            </a:lvl3pPr>
            <a:lvl4pPr marL="1471707" indent="0">
              <a:buNone/>
              <a:defRPr sz="1700" b="1"/>
            </a:lvl4pPr>
            <a:lvl5pPr marL="1962275" indent="0">
              <a:buNone/>
              <a:defRPr sz="1700" b="1"/>
            </a:lvl5pPr>
            <a:lvl6pPr marL="2452844" indent="0">
              <a:buNone/>
              <a:defRPr sz="1700" b="1"/>
            </a:lvl6pPr>
            <a:lvl7pPr marL="2943413" indent="0">
              <a:buNone/>
              <a:defRPr sz="1700" b="1"/>
            </a:lvl7pPr>
            <a:lvl8pPr marL="3433982" indent="0">
              <a:buNone/>
              <a:defRPr sz="1700" b="1"/>
            </a:lvl8pPr>
            <a:lvl9pPr marL="3924551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90" y="2360646"/>
            <a:ext cx="4299013" cy="4288795"/>
          </a:xfrm>
          <a:prstGeom prst="rect">
            <a:avLst/>
          </a:prstGeom>
        </p:spPr>
        <p:txBody>
          <a:bodyPr/>
          <a:lstStyle>
            <a:lvl1pPr>
              <a:defRPr sz="2599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2598" y="1666238"/>
            <a:ext cx="4300702" cy="69440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99" b="1"/>
            </a:lvl1pPr>
            <a:lvl2pPr marL="490569" indent="0">
              <a:buNone/>
              <a:defRPr sz="2100" b="1"/>
            </a:lvl2pPr>
            <a:lvl3pPr marL="981138" indent="0">
              <a:buNone/>
              <a:defRPr sz="1900" b="1"/>
            </a:lvl3pPr>
            <a:lvl4pPr marL="1471707" indent="0">
              <a:buNone/>
              <a:defRPr sz="1700" b="1"/>
            </a:lvl4pPr>
            <a:lvl5pPr marL="1962275" indent="0">
              <a:buNone/>
              <a:defRPr sz="1700" b="1"/>
            </a:lvl5pPr>
            <a:lvl6pPr marL="2452844" indent="0">
              <a:buNone/>
              <a:defRPr sz="1700" b="1"/>
            </a:lvl6pPr>
            <a:lvl7pPr marL="2943413" indent="0">
              <a:buNone/>
              <a:defRPr sz="1700" b="1"/>
            </a:lvl7pPr>
            <a:lvl8pPr marL="3433982" indent="0">
              <a:buNone/>
              <a:defRPr sz="1700" b="1"/>
            </a:lvl8pPr>
            <a:lvl9pPr marL="3924551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2598" y="2360646"/>
            <a:ext cx="4300702" cy="4288795"/>
          </a:xfrm>
          <a:prstGeom prst="rect">
            <a:avLst/>
          </a:prstGeom>
        </p:spPr>
        <p:txBody>
          <a:bodyPr/>
          <a:lstStyle>
            <a:lvl1pPr>
              <a:defRPr sz="2599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86490" y="6899289"/>
            <a:ext cx="2270284" cy="396313"/>
          </a:xfrm>
          <a:prstGeom prst="rect">
            <a:avLst/>
          </a:prstGeom>
        </p:spPr>
        <p:txBody>
          <a:bodyPr/>
          <a:lstStyle/>
          <a:p>
            <a:fld id="{861082CE-85A1-499C-A362-B2C4D11C2DE1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24345" y="6899289"/>
            <a:ext cx="3081100" cy="396313"/>
          </a:xfrm>
          <a:prstGeom prst="rect">
            <a:avLst/>
          </a:prstGeom>
        </p:spPr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79905" y="-26504"/>
            <a:ext cx="2270284" cy="396313"/>
          </a:xfrm>
          <a:prstGeom prst="rect">
            <a:avLst/>
          </a:prstGeom>
        </p:spPr>
        <p:txBody>
          <a:bodyPr/>
          <a:lstStyle/>
          <a:p>
            <a:fld id="{414E62DC-DAA8-4807-BC1A-1619D2B42699}" type="slidenum">
              <a:rPr lang="en-CA" smtClean="0">
                <a:solidFill>
                  <a:prstClr val="black"/>
                </a:solidFill>
              </a:rPr>
              <a:pPr/>
              <a:t>‹#›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413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490" y="298097"/>
            <a:ext cx="8756809" cy="124063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86490" y="6899289"/>
            <a:ext cx="2270284" cy="396313"/>
          </a:xfrm>
          <a:prstGeom prst="rect">
            <a:avLst/>
          </a:prstGeom>
        </p:spPr>
        <p:txBody>
          <a:bodyPr/>
          <a:lstStyle/>
          <a:p>
            <a:fld id="{FC476C3E-A2FD-458C-AE85-78ACCE81F4DE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24345" y="6899289"/>
            <a:ext cx="3081100" cy="396313"/>
          </a:xfrm>
          <a:prstGeom prst="rect">
            <a:avLst/>
          </a:prstGeom>
        </p:spPr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79905" y="-26504"/>
            <a:ext cx="2270284" cy="396313"/>
          </a:xfrm>
          <a:prstGeom prst="rect">
            <a:avLst/>
          </a:prstGeom>
        </p:spPr>
        <p:txBody>
          <a:bodyPr/>
          <a:lstStyle/>
          <a:p>
            <a:fld id="{414E62DC-DAA8-4807-BC1A-1619D2B42699}" type="slidenum">
              <a:rPr lang="en-CA" smtClean="0">
                <a:solidFill>
                  <a:prstClr val="black"/>
                </a:solidFill>
              </a:rPr>
              <a:pPr/>
              <a:t>‹#›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39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86490" y="6899289"/>
            <a:ext cx="2270284" cy="396313"/>
          </a:xfrm>
          <a:prstGeom prst="rect">
            <a:avLst/>
          </a:prstGeom>
        </p:spPr>
        <p:txBody>
          <a:bodyPr/>
          <a:lstStyle/>
          <a:p>
            <a:fld id="{68B669C2-7267-4988-A15E-9536B62ECF30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4345" y="6899289"/>
            <a:ext cx="3081100" cy="396313"/>
          </a:xfrm>
          <a:prstGeom prst="rect">
            <a:avLst/>
          </a:prstGeom>
        </p:spPr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410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490" y="296373"/>
            <a:ext cx="3201033" cy="1261308"/>
          </a:xfrm>
          <a:prstGeom prst="rect">
            <a:avLst/>
          </a:prstGeo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4077" y="296374"/>
            <a:ext cx="5439222" cy="6353067"/>
          </a:xfrm>
          <a:prstGeom prst="rect">
            <a:avLst/>
          </a:prstGeom>
        </p:spPr>
        <p:txBody>
          <a:bodyPr/>
          <a:lstStyle>
            <a:lvl1pPr>
              <a:defRPr sz="3399"/>
            </a:lvl1pPr>
            <a:lvl2pPr>
              <a:defRPr sz="2999"/>
            </a:lvl2pPr>
            <a:lvl3pPr>
              <a:defRPr sz="2599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0" y="1557682"/>
            <a:ext cx="3201033" cy="50917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490569" indent="0">
              <a:buNone/>
              <a:defRPr sz="1300"/>
            </a:lvl2pPr>
            <a:lvl3pPr marL="981138" indent="0">
              <a:buNone/>
              <a:defRPr sz="1100"/>
            </a:lvl3pPr>
            <a:lvl4pPr marL="1471707" indent="0">
              <a:buNone/>
              <a:defRPr sz="1000"/>
            </a:lvl4pPr>
            <a:lvl5pPr marL="1962275" indent="0">
              <a:buNone/>
              <a:defRPr sz="1000"/>
            </a:lvl5pPr>
            <a:lvl6pPr marL="2452844" indent="0">
              <a:buNone/>
              <a:defRPr sz="1000"/>
            </a:lvl6pPr>
            <a:lvl7pPr marL="2943413" indent="0">
              <a:buNone/>
              <a:defRPr sz="1000"/>
            </a:lvl7pPr>
            <a:lvl8pPr marL="3433982" indent="0">
              <a:buNone/>
              <a:defRPr sz="1000"/>
            </a:lvl8pPr>
            <a:lvl9pPr marL="392455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6490" y="6899289"/>
            <a:ext cx="2270284" cy="396313"/>
          </a:xfrm>
          <a:prstGeom prst="rect">
            <a:avLst/>
          </a:prstGeom>
        </p:spPr>
        <p:txBody>
          <a:bodyPr/>
          <a:lstStyle/>
          <a:p>
            <a:fld id="{A1A8EE73-CC55-4730-ABFE-745D5C3CF4D6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4345" y="6899289"/>
            <a:ext cx="3081100" cy="396313"/>
          </a:xfrm>
          <a:prstGeom prst="rect">
            <a:avLst/>
          </a:prstGeom>
        </p:spPr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5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106" y="5210652"/>
            <a:ext cx="5837873" cy="615147"/>
          </a:xfrm>
          <a:prstGeom prst="rect">
            <a:avLst/>
          </a:prstGeo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7106" y="665117"/>
            <a:ext cx="5837873" cy="44662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99"/>
            </a:lvl1pPr>
            <a:lvl2pPr marL="490569" indent="0">
              <a:buNone/>
              <a:defRPr sz="2999"/>
            </a:lvl2pPr>
            <a:lvl3pPr marL="981138" indent="0">
              <a:buNone/>
              <a:defRPr sz="2599"/>
            </a:lvl3pPr>
            <a:lvl4pPr marL="1471707" indent="0">
              <a:buNone/>
              <a:defRPr sz="2100"/>
            </a:lvl4pPr>
            <a:lvl5pPr marL="1962275" indent="0">
              <a:buNone/>
              <a:defRPr sz="2100"/>
            </a:lvl5pPr>
            <a:lvl6pPr marL="2452844" indent="0">
              <a:buNone/>
              <a:defRPr sz="2100"/>
            </a:lvl6pPr>
            <a:lvl7pPr marL="2943413" indent="0">
              <a:buNone/>
              <a:defRPr sz="2100"/>
            </a:lvl7pPr>
            <a:lvl8pPr marL="3433982" indent="0">
              <a:buNone/>
              <a:defRPr sz="2100"/>
            </a:lvl8pPr>
            <a:lvl9pPr marL="3924551" indent="0">
              <a:buNone/>
              <a:defRPr sz="2100"/>
            </a:lvl9pPr>
          </a:lstStyle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7106" y="5825799"/>
            <a:ext cx="5837873" cy="8736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490569" indent="0">
              <a:buNone/>
              <a:defRPr sz="1300"/>
            </a:lvl2pPr>
            <a:lvl3pPr marL="981138" indent="0">
              <a:buNone/>
              <a:defRPr sz="1100"/>
            </a:lvl3pPr>
            <a:lvl4pPr marL="1471707" indent="0">
              <a:buNone/>
              <a:defRPr sz="1000"/>
            </a:lvl4pPr>
            <a:lvl5pPr marL="1962275" indent="0">
              <a:buNone/>
              <a:defRPr sz="1000"/>
            </a:lvl5pPr>
            <a:lvl6pPr marL="2452844" indent="0">
              <a:buNone/>
              <a:defRPr sz="1000"/>
            </a:lvl6pPr>
            <a:lvl7pPr marL="2943413" indent="0">
              <a:buNone/>
              <a:defRPr sz="1000"/>
            </a:lvl7pPr>
            <a:lvl8pPr marL="3433982" indent="0">
              <a:buNone/>
              <a:defRPr sz="1000"/>
            </a:lvl8pPr>
            <a:lvl9pPr marL="392455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6490" y="6899289"/>
            <a:ext cx="2270284" cy="396313"/>
          </a:xfrm>
          <a:prstGeom prst="rect">
            <a:avLst/>
          </a:prstGeom>
        </p:spPr>
        <p:txBody>
          <a:bodyPr/>
          <a:lstStyle/>
          <a:p>
            <a:fld id="{A9F3AEF9-B235-45A8-BDCC-734D4C416AA9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4345" y="6899289"/>
            <a:ext cx="3081100" cy="396313"/>
          </a:xfrm>
          <a:prstGeom prst="rect">
            <a:avLst/>
          </a:prstGeom>
        </p:spPr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31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831" y="1"/>
            <a:ext cx="9726126" cy="110236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81138"/>
            <a:endParaRPr lang="en-US" sz="19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31" y="156118"/>
            <a:ext cx="9726126" cy="837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81138"/>
            <a:endParaRPr lang="en-US" sz="19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93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ftr="0" dt="0"/>
  <p:txStyles>
    <p:titleStyle>
      <a:lvl1pPr algn="ctr" defTabSz="981138" rtl="0" eaLnBrk="1" latinLnBrk="0" hangingPunct="1">
        <a:spcBef>
          <a:spcPct val="0"/>
        </a:spcBef>
        <a:buNone/>
        <a:defRPr sz="46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7926" indent="-367926" algn="l" defTabSz="981138" rtl="0" eaLnBrk="1" latinLnBrk="0" hangingPunct="1">
        <a:spcBef>
          <a:spcPct val="20000"/>
        </a:spcBef>
        <a:buFont typeface="Arial" pitchFamily="34" charset="0"/>
        <a:buChar char="•"/>
        <a:defRPr sz="3399" kern="1200">
          <a:solidFill>
            <a:schemeClr val="tx1"/>
          </a:solidFill>
          <a:latin typeface="+mn-lt"/>
          <a:ea typeface="+mn-ea"/>
          <a:cs typeface="+mn-cs"/>
        </a:defRPr>
      </a:lvl1pPr>
      <a:lvl2pPr marL="797175" indent="-306606" algn="l" defTabSz="981138" rtl="0" eaLnBrk="1" latinLnBrk="0" hangingPunct="1">
        <a:spcBef>
          <a:spcPct val="20000"/>
        </a:spcBef>
        <a:buFont typeface="Arial" pitchFamily="34" charset="0"/>
        <a:buChar char="–"/>
        <a:defRPr sz="2999" kern="1200">
          <a:solidFill>
            <a:schemeClr val="tx1"/>
          </a:solidFill>
          <a:latin typeface="+mn-lt"/>
          <a:ea typeface="+mn-ea"/>
          <a:cs typeface="+mn-cs"/>
        </a:defRPr>
      </a:lvl2pPr>
      <a:lvl3pPr marL="1226423" indent="-245285" algn="l" defTabSz="981138" rtl="0" eaLnBrk="1" latinLnBrk="0" hangingPunct="1">
        <a:spcBef>
          <a:spcPct val="20000"/>
        </a:spcBef>
        <a:buFont typeface="Arial" pitchFamily="34" charset="0"/>
        <a:buChar char="•"/>
        <a:defRPr sz="2599" kern="1200">
          <a:solidFill>
            <a:schemeClr val="tx1"/>
          </a:solidFill>
          <a:latin typeface="+mn-lt"/>
          <a:ea typeface="+mn-ea"/>
          <a:cs typeface="+mn-cs"/>
        </a:defRPr>
      </a:lvl3pPr>
      <a:lvl4pPr marL="1716992" indent="-245285" algn="l" defTabSz="981138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07560" indent="-245285" algn="l" defTabSz="981138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98129" indent="-245285" algn="l" defTabSz="98113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88698" indent="-245285" algn="l" defTabSz="98113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79267" indent="-245285" algn="l" defTabSz="98113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9836" indent="-245285" algn="l" defTabSz="98113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1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0569" algn="l" defTabSz="9811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1138" algn="l" defTabSz="9811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71707" algn="l" defTabSz="9811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2275" algn="l" defTabSz="9811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52844" algn="l" defTabSz="9811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43413" algn="l" defTabSz="9811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33982" algn="l" defTabSz="9811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24551" algn="l" defTabSz="9811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1.xml"/><Relationship Id="rId6" Type="http://schemas.openxmlformats.org/officeDocument/2006/relationships/image" Target="../media/image8.png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5" Type="http://schemas.openxmlformats.org/officeDocument/2006/relationships/image" Target="../media/image9.emf"/><Relationship Id="rId4" Type="http://schemas.openxmlformats.org/officeDocument/2006/relationships/image" Target="../media/image10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5" Type="http://schemas.openxmlformats.org/officeDocument/2006/relationships/image" Target="../media/image9.emf"/><Relationship Id="rId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1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tags" Target="../tags/tag22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tags" Target="../tags/tag21.xml"/><Relationship Id="rId2" Type="http://schemas.openxmlformats.org/officeDocument/2006/relationships/tags" Target="../tags/tag11.xml"/><Relationship Id="rId16" Type="http://schemas.openxmlformats.org/officeDocument/2006/relationships/image" Target="../media/image2.png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5" Type="http://schemas.openxmlformats.org/officeDocument/2006/relationships/tags" Target="../tags/tag14.xml"/><Relationship Id="rId15" Type="http://schemas.openxmlformats.org/officeDocument/2006/relationships/slideLayout" Target="../slideLayouts/slideLayout6.xml"/><Relationship Id="rId10" Type="http://schemas.openxmlformats.org/officeDocument/2006/relationships/tags" Target="../tags/tag19.xml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4" Type="http://schemas.openxmlformats.org/officeDocument/2006/relationships/tags" Target="../tags/tag2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tags" Target="../tags/tag36.xml"/><Relationship Id="rId18" Type="http://schemas.openxmlformats.org/officeDocument/2006/relationships/tags" Target="../tags/tag41.xml"/><Relationship Id="rId3" Type="http://schemas.openxmlformats.org/officeDocument/2006/relationships/tags" Target="../tags/tag26.xml"/><Relationship Id="rId21" Type="http://schemas.openxmlformats.org/officeDocument/2006/relationships/tags" Target="../tags/tag44.xml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17" Type="http://schemas.openxmlformats.org/officeDocument/2006/relationships/tags" Target="../tags/tag40.xml"/><Relationship Id="rId25" Type="http://schemas.microsoft.com/office/2007/relationships/hdphoto" Target="../media/hdphoto1.wdp"/><Relationship Id="rId2" Type="http://schemas.openxmlformats.org/officeDocument/2006/relationships/tags" Target="../tags/tag25.xml"/><Relationship Id="rId16" Type="http://schemas.openxmlformats.org/officeDocument/2006/relationships/tags" Target="../tags/tag39.xml"/><Relationship Id="rId20" Type="http://schemas.openxmlformats.org/officeDocument/2006/relationships/tags" Target="../tags/tag43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24" Type="http://schemas.openxmlformats.org/officeDocument/2006/relationships/image" Target="../media/image3.png"/><Relationship Id="rId5" Type="http://schemas.openxmlformats.org/officeDocument/2006/relationships/tags" Target="../tags/tag28.xml"/><Relationship Id="rId15" Type="http://schemas.openxmlformats.org/officeDocument/2006/relationships/tags" Target="../tags/tag38.xml"/><Relationship Id="rId23" Type="http://schemas.openxmlformats.org/officeDocument/2006/relationships/slideLayout" Target="../slideLayouts/slideLayout6.xml"/><Relationship Id="rId10" Type="http://schemas.openxmlformats.org/officeDocument/2006/relationships/tags" Target="../tags/tag33.xml"/><Relationship Id="rId19" Type="http://schemas.openxmlformats.org/officeDocument/2006/relationships/tags" Target="../tags/tag42.xml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tags" Target="../tags/tag37.xml"/><Relationship Id="rId22" Type="http://schemas.openxmlformats.org/officeDocument/2006/relationships/tags" Target="../tags/tag4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13" Type="http://schemas.openxmlformats.org/officeDocument/2006/relationships/image" Target="../media/image4.png"/><Relationship Id="rId3" Type="http://schemas.openxmlformats.org/officeDocument/2006/relationships/tags" Target="../tags/tag48.xml"/><Relationship Id="rId7" Type="http://schemas.openxmlformats.org/officeDocument/2006/relationships/tags" Target="../tags/tag52.xml"/><Relationship Id="rId12" Type="http://schemas.openxmlformats.org/officeDocument/2006/relationships/slideLayout" Target="../slideLayouts/slideLayout6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11" Type="http://schemas.openxmlformats.org/officeDocument/2006/relationships/tags" Target="../tags/tag56.xml"/><Relationship Id="rId5" Type="http://schemas.openxmlformats.org/officeDocument/2006/relationships/tags" Target="../tags/tag50.xml"/><Relationship Id="rId10" Type="http://schemas.openxmlformats.org/officeDocument/2006/relationships/tags" Target="../tags/tag55.xml"/><Relationship Id="rId4" Type="http://schemas.openxmlformats.org/officeDocument/2006/relationships/tags" Target="../tags/tag49.xml"/><Relationship Id="rId9" Type="http://schemas.openxmlformats.org/officeDocument/2006/relationships/tags" Target="../tags/tag5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1" y="1"/>
            <a:ext cx="9726126" cy="74437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BainBulletsConfiguration" hidden="1"/>
          <p:cNvSpPr txBox="1"/>
          <p:nvPr/>
        </p:nvSpPr>
        <p:spPr>
          <a:xfrm>
            <a:off x="14529" y="12698"/>
            <a:ext cx="8888104" cy="1076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sz="100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141501" y="217442"/>
            <a:ext cx="929441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effectLst>
                <a:outerShdw blurRad="50800" dist="50800" dir="2400000" algn="ctr" rotWithShape="0">
                  <a:schemeClr val="tx1"/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50800" dist="50800" dir="2400000" algn="ctr" rotWithShape="0">
                    <a:schemeClr val="tx1"/>
                  </a:outerShdw>
                </a:effectLst>
                <a:latin typeface="Arial Black" panose="020B0A04020102020204" pitchFamily="34" charset="0"/>
              </a:rPr>
              <a:t>Youth Inc.</a:t>
            </a:r>
          </a:p>
          <a:p>
            <a:pPr algn="ctr"/>
            <a:endParaRPr lang="en-US" sz="4400" b="1" dirty="0" smtClean="0">
              <a:solidFill>
                <a:schemeClr val="bg1"/>
              </a:solidFill>
              <a:effectLst>
                <a:outerShdw blurRad="50800" dist="50800" dir="2400000" algn="ctr" rotWithShape="0">
                  <a:schemeClr val="tx1"/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en-US" sz="3600" b="1" dirty="0" smtClean="0">
                <a:latin typeface="Arial Black" panose="020B0A04020102020204" pitchFamily="34" charset="0"/>
              </a:rPr>
              <a:t>Five </a:t>
            </a:r>
            <a:r>
              <a:rPr lang="en-US" sz="3600" b="1" dirty="0">
                <a:latin typeface="Arial Black" panose="020B0A04020102020204" pitchFamily="34" charset="0"/>
              </a:rPr>
              <a:t>Year Strategic and </a:t>
            </a:r>
            <a:r>
              <a:rPr lang="en-US" sz="3600" b="1" dirty="0" smtClean="0">
                <a:latin typeface="Arial Black" panose="020B0A04020102020204" pitchFamily="34" charset="0"/>
              </a:rPr>
              <a:t/>
            </a:r>
            <a:br>
              <a:rPr lang="en-US" sz="3600" b="1" dirty="0" smtClean="0">
                <a:latin typeface="Arial Black" panose="020B0A04020102020204" pitchFamily="34" charset="0"/>
              </a:rPr>
            </a:br>
            <a:r>
              <a:rPr lang="en-US" sz="3600" b="1" dirty="0" smtClean="0">
                <a:latin typeface="Arial Black" panose="020B0A04020102020204" pitchFamily="34" charset="0"/>
              </a:rPr>
              <a:t>Operational Plan</a:t>
            </a:r>
          </a:p>
          <a:p>
            <a:pPr algn="ctr"/>
            <a:endParaRPr lang="en-US" sz="3600" b="1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50800" dist="50800" dir="2400000" algn="ctr" rotWithShape="0">
                    <a:schemeClr val="tx1"/>
                  </a:outerShdw>
                </a:effectLst>
                <a:latin typeface="Arial Black" panose="020B0A04020102020204" pitchFamily="34" charset="0"/>
              </a:rPr>
              <a:t>Example plan to illustrate desired output for ROCK 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50800" dist="50800" dir="2400000" algn="ctr" rotWithShape="0">
                    <a:schemeClr val="tx1"/>
                  </a:outerShdw>
                </a:effectLst>
                <a:latin typeface="Arial Black" panose="020B0A04020102020204" pitchFamily="34" charset="0"/>
              </a:rPr>
              <a:t>2017 </a:t>
            </a:r>
            <a:r>
              <a:rPr lang="en-US" sz="1200" b="1" dirty="0">
                <a:solidFill>
                  <a:schemeClr val="bg1"/>
                </a:solidFill>
                <a:effectLst>
                  <a:outerShdw blurRad="50800" dist="50800" dir="2400000" algn="ctr" rotWithShape="0">
                    <a:schemeClr val="tx1"/>
                  </a:outerShdw>
                </a:effectLst>
                <a:latin typeface="Arial Black" panose="020B0A04020102020204" pitchFamily="34" charset="0"/>
              </a:rPr>
              <a:t>strategic planning</a:t>
            </a:r>
          </a:p>
          <a:p>
            <a:pPr algn="ctr"/>
            <a:endParaRPr lang="en-US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11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091768"/>
              </p:ext>
            </p:extLst>
          </p:nvPr>
        </p:nvGraphicFramePr>
        <p:xfrm>
          <a:off x="476892" y="5239552"/>
          <a:ext cx="8776005" cy="2087652"/>
        </p:xfrm>
        <a:graphic>
          <a:graphicData uri="http://schemas.openxmlformats.org/drawingml/2006/table">
            <a:tbl>
              <a:tblPr/>
              <a:tblGrid>
                <a:gridCol w="3794215"/>
                <a:gridCol w="996358"/>
                <a:gridCol w="996358"/>
                <a:gridCol w="996358"/>
                <a:gridCol w="996358"/>
                <a:gridCol w="996358"/>
              </a:tblGrid>
              <a:tr h="3109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Additional Staff Needed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Year 1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Year 2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Year 3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Year 4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Year 5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Additional grant writer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Fundraising Developer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Funding Campaign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FTE for </a:t>
                      </a:r>
                      <a:r>
                        <a:rPr lang="en-US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college prep programming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FTE for </a:t>
                      </a:r>
                      <a:r>
                        <a:rPr lang="en-US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College</a:t>
                      </a:r>
                      <a:r>
                        <a:rPr lang="en-US" sz="12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Scholars </a:t>
                      </a:r>
                      <a:r>
                        <a:rPr lang="en-US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programming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PTE for expanded teacher PD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 x 20% for 6 months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 x 20% for 6 months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 x 20% for 6 months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 x 20% for 6 months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 x 20% for 6 months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r>
                        <a:rPr lang="en-US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 to</a:t>
                      </a:r>
                      <a:r>
                        <a:rPr lang="en-US" sz="12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coordinate performance measurement data collection and analysis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0561505"/>
              </p:ext>
            </p:extLst>
          </p:nvPr>
        </p:nvGraphicFramePr>
        <p:xfrm>
          <a:off x="476892" y="1183907"/>
          <a:ext cx="8778240" cy="3910607"/>
        </p:xfrm>
        <a:graphic>
          <a:graphicData uri="http://schemas.openxmlformats.org/drawingml/2006/table">
            <a:tbl>
              <a:tblPr firstRow="1" bandRow="1"/>
              <a:tblGrid>
                <a:gridCol w="2995520"/>
                <a:gridCol w="5782720"/>
              </a:tblGrid>
              <a:tr h="405112">
                <a:tc gridSpan="2"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</a:rPr>
                        <a:t>Organizational Implications of Youth Inc.’s Strategic Priorities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163251"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ctr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Examine and refine existing</a:t>
                      </a:r>
                      <a:r>
                        <a:rPr lang="en-US" sz="1200" b="1" baseline="0" dirty="0" smtClean="0"/>
                        <a:t> programs</a:t>
                      </a:r>
                      <a:endParaRPr lang="en-US" sz="1200" b="1" dirty="0" smtClean="0"/>
                    </a:p>
                  </a:txBody>
                  <a:tcPr marL="45720" marR="4572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182563" lvl="0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full-time employee</a:t>
                      </a: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focused on performance measurement will ensure Youth Inc. has the bandwidth to collect data and to make it actionable</a:t>
                      </a:r>
                      <a:endParaRPr lang="en-US" sz="1000" b="0" i="0" kern="12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82563" lvl="0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Potential adjustments in programming will require staff to remain flexible in their responsibilities and objectives, and will require a culture of continuous improvement</a:t>
                      </a:r>
                    </a:p>
                    <a:p>
                      <a:pPr marL="182563" lvl="0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As Youth Inc. learns “what works” through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 increased data collection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, opportunities may arise to advance the field by disseminating this learning 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(likely Year 4 or 5 of the strategic plan), and 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Youth Inc. may consider adding capacity</a:t>
                      </a:r>
                      <a:endParaRPr lang="en-US" sz="1000" b="0" i="0" kern="12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63251"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ctr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Expand the scholarship program</a:t>
                      </a:r>
                    </a:p>
                    <a:p>
                      <a:pPr marL="0" marR="0" indent="0" algn="ctr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</a:txBody>
                  <a:tcPr marL="45720" marR="4572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182563" lvl="0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Expanding the scholarship program will require gradually hiring three new individuals</a:t>
                      </a:r>
                    </a:p>
                    <a:p>
                      <a:pPr marL="449263" lvl="1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19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-"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The first will be the director of the East Coast program and will be hired by June of 20XX</a:t>
                      </a:r>
                    </a:p>
                    <a:p>
                      <a:pPr marL="449263" lvl="1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19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-"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As the first cohort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 of new scholars 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enters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 college, a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 additional FTE is projected to be needed in spring of 2018 to support these students</a:t>
                      </a:r>
                      <a:endParaRPr lang="en-US" sz="800" kern="1200" dirty="0" smtClean="0">
                        <a:solidFill>
                          <a:schemeClr val="tx1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  <a:p>
                      <a:pPr marL="449263" lvl="1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19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-"/>
                      </a:pPr>
                      <a:r>
                        <a:rPr lang="en-US" sz="800" b="0" i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</a:t>
                      </a:r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additional FTE is projected to be </a:t>
                      </a:r>
                      <a:r>
                        <a:rPr lang="en-US" sz="800" b="0" i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needed in the spring of 2020, as</a:t>
                      </a:r>
                      <a:r>
                        <a:rPr lang="en-US" sz="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the expansion reaches steady state</a:t>
                      </a:r>
                      <a:endParaRPr lang="en-US" sz="800" b="0" i="0" kern="12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57004"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ctr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Offer online tools and content to students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182563" marR="0" lvl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Going digital is a major undertaking and a milestone in the foundation’s history, and its success hinges upon Youth Inc. establishing strong working relationships with the vendors with which Youth Inc. elects to work</a:t>
                      </a:r>
                    </a:p>
                    <a:p>
                      <a:pPr marL="182563" marR="0" lvl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This work will also require project management capacity from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 Youth Inc.</a:t>
                      </a:r>
                      <a:endParaRPr lang="en-US" sz="1000" kern="1200" dirty="0" smtClean="0">
                        <a:solidFill>
                          <a:schemeClr val="tx1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2" descr="https://d30y9cdsu7xlg0.cloudfront.net/png/62983-20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4" t="17846" r="6013" b="16308"/>
          <a:stretch/>
        </p:blipFill>
        <p:spPr bwMode="auto">
          <a:xfrm>
            <a:off x="1630259" y="2085457"/>
            <a:ext cx="727067" cy="557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pearsonstudents.com/blog/wp-content/uploads/Business-Graduation-cap-icon-e1405948759775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3960" b="12839"/>
          <a:stretch/>
        </p:blipFill>
        <p:spPr bwMode="auto">
          <a:xfrm>
            <a:off x="1625769" y="3290680"/>
            <a:ext cx="736047" cy="482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961" y="4512886"/>
            <a:ext cx="521663" cy="376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8"/>
          <p:cNvSpPr/>
          <p:nvPr/>
        </p:nvSpPr>
        <p:spPr>
          <a:xfrm>
            <a:off x="219555" y="1580884"/>
            <a:ext cx="343041" cy="307496"/>
          </a:xfrm>
          <a:prstGeom prst="ellipse">
            <a:avLst/>
          </a:prstGeom>
          <a:solidFill>
            <a:schemeClr val="tx2"/>
          </a:solidFill>
          <a:ln w="19050" cap="flat" cmpd="sng" algn="ctr">
            <a:noFill/>
            <a:prstDash val="solid"/>
          </a:ln>
          <a:effectLst/>
        </p:spPr>
        <p:txBody>
          <a:bodyPr lIns="45720" tIns="45720" rIns="45720" bIns="457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219555" y="2729321"/>
            <a:ext cx="343041" cy="307496"/>
          </a:xfrm>
          <a:prstGeom prst="ellipse">
            <a:avLst/>
          </a:prstGeom>
          <a:solidFill>
            <a:schemeClr val="tx2"/>
          </a:solidFill>
          <a:ln w="19050" cap="flat" cmpd="sng" algn="ctr">
            <a:noFill/>
            <a:prstDash val="solid"/>
          </a:ln>
          <a:effectLst/>
        </p:spPr>
        <p:txBody>
          <a:bodyPr lIns="45720" tIns="45720" rIns="45720" bIns="457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</a:t>
            </a:r>
          </a:p>
        </p:txBody>
      </p:sp>
      <p:sp>
        <p:nvSpPr>
          <p:cNvPr id="11" name="Oval 10"/>
          <p:cNvSpPr/>
          <p:nvPr/>
        </p:nvSpPr>
        <p:spPr>
          <a:xfrm>
            <a:off x="219555" y="3886496"/>
            <a:ext cx="343041" cy="307496"/>
          </a:xfrm>
          <a:prstGeom prst="ellipse">
            <a:avLst/>
          </a:prstGeom>
          <a:solidFill>
            <a:schemeClr val="tx2"/>
          </a:solidFill>
          <a:ln w="19050" cap="flat" cmpd="sng" algn="ctr">
            <a:noFill/>
            <a:prstDash val="solid"/>
          </a:ln>
          <a:effectLst/>
        </p:spPr>
        <p:txBody>
          <a:bodyPr lIns="45720" tIns="45720" rIns="45720" bIns="457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3</a:t>
            </a:r>
          </a:p>
        </p:txBody>
      </p:sp>
      <p:sp>
        <p:nvSpPr>
          <p:cNvPr id="15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" dirty="0" smtClean="0">
                <a:solidFill>
                  <a:srgbClr val="FFFFFF"/>
                </a:solidFill>
              </a:rPr>
              <a:t>5_85</a:t>
            </a:r>
            <a:endParaRPr lang="en-US" sz="100" dirty="0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1984" y="178299"/>
            <a:ext cx="9405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81138"/>
            <a:r>
              <a:rPr lang="en-US" sz="2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Implementing these strategic priorities will have organizational implications for Youth Inc.</a:t>
            </a:r>
            <a:endParaRPr lang="en-US" sz="2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Slide Number Placeholder 1"/>
          <p:cNvSpPr txBox="1">
            <a:spLocks/>
          </p:cNvSpPr>
          <p:nvPr/>
        </p:nvSpPr>
        <p:spPr>
          <a:xfrm>
            <a:off x="7434992" y="6899275"/>
            <a:ext cx="2189162" cy="396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204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984" y="178299"/>
            <a:ext cx="9405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81138"/>
            <a:r>
              <a:rPr lang="en-US" sz="2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Youth Inc. will use a robust system of performance measurement to help track program health</a:t>
            </a:r>
            <a:endParaRPr lang="en-US" sz="2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367" y="1195754"/>
            <a:ext cx="8897818" cy="861774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45720" rIns="45720" rtlCol="0">
            <a:spAutoFit/>
          </a:bodyPr>
          <a:lstStyle/>
          <a:p>
            <a:r>
              <a:rPr lang="en-US" sz="1400" b="1" i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Performance Indicators </a:t>
            </a:r>
            <a:r>
              <a:rPr lang="en-US" sz="1200" i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what an organization uses to assess whether it is having the impact it seeks. These select measures are treated as bellwethers. If a program is achieving them, it is considered healthy (though continuous improvement is still recommended). If a program is not achieving them, the organization asks ‘why’ and considers whether major revamp or discontinuation of the program is warranted.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75188957"/>
              </p:ext>
            </p:extLst>
          </p:nvPr>
        </p:nvGraphicFramePr>
        <p:xfrm>
          <a:off x="3306965" y="2977665"/>
          <a:ext cx="6084819" cy="41525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84819"/>
              </a:tblGrid>
              <a:tr h="996458"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v"/>
                      </a:pPr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Students have learned about</a:t>
                      </a:r>
                      <a:r>
                        <a:rPr lang="en-US" sz="11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careers</a:t>
                      </a:r>
                      <a:endParaRPr lang="en-US" sz="11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v"/>
                      </a:pPr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Students</a:t>
                      </a:r>
                      <a:r>
                        <a:rPr lang="en-US" sz="11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are aware of their interests and abilities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9908"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v"/>
                      </a:pPr>
                      <a:r>
                        <a:rPr lang="en-US" sz="11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Students are highly engaged in learning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v"/>
                      </a:pPr>
                      <a:r>
                        <a:rPr lang="en-US" sz="11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Students have a profession that they want to pursue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v"/>
                      </a:pPr>
                      <a:r>
                        <a:rPr lang="en-US" sz="11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Students have identified a path to their career of choice with established goals along the way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2607"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v"/>
                      </a:pPr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Students</a:t>
                      </a:r>
                      <a:r>
                        <a:rPr lang="en-US" sz="11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are knowledgeable about how to get ready for college</a:t>
                      </a:r>
                      <a:endParaRPr lang="en-US" sz="11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82563" marR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Students are prepared to</a:t>
                      </a:r>
                      <a:r>
                        <a:rPr lang="en-US" sz="11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pursue their career goals</a:t>
                      </a:r>
                    </a:p>
                    <a:p>
                      <a:pPr marL="182563" marR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US" sz="11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Students have a positive self-perception of themselves</a:t>
                      </a:r>
                      <a:endParaRPr lang="en-US" sz="11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82563" marR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Students</a:t>
                      </a:r>
                      <a:r>
                        <a:rPr lang="en-US" sz="11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demonstrate leadership skills</a:t>
                      </a:r>
                      <a:endParaRPr lang="en-US" sz="11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v"/>
                      </a:pPr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Students</a:t>
                      </a:r>
                      <a:r>
                        <a:rPr lang="en-US" sz="11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are empowered to contribute to positive change in their communities</a:t>
                      </a:r>
                      <a:endParaRPr lang="en-US" sz="11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188"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v"/>
                      </a:pPr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Students demonstrate a growth mindset, including </a:t>
                      </a:r>
                      <a:r>
                        <a:rPr lang="en-US" sz="11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grit and perseverance</a:t>
                      </a:r>
                      <a:endParaRPr lang="en-US" sz="11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v"/>
                      </a:pPr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Students</a:t>
                      </a:r>
                      <a:r>
                        <a:rPr lang="en-US" sz="11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plan to attend college or other post-secondary training</a:t>
                      </a:r>
                    </a:p>
                    <a:p>
                      <a:pPr marL="182563" marR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Students</a:t>
                      </a:r>
                      <a:r>
                        <a:rPr lang="en-US" sz="11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attend college or other post-secondary training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v"/>
                      </a:pPr>
                      <a:r>
                        <a:rPr lang="en-US" sz="11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Students successfully complete college or other post-secondary training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>
            <p:custDataLst>
              <p:tags r:id="rId2"/>
            </p:custDataLst>
          </p:nvPr>
        </p:nvSpPr>
        <p:spPr>
          <a:xfrm>
            <a:off x="666788" y="2128239"/>
            <a:ext cx="2463375" cy="643766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en-US" b="1" cap="all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Intermediate Outcomes</a:t>
            </a:r>
          </a:p>
        </p:txBody>
      </p:sp>
      <p:grpSp>
        <p:nvGrpSpPr>
          <p:cNvPr id="9" name="Group 8"/>
          <p:cNvGrpSpPr/>
          <p:nvPr>
            <p:custDataLst>
              <p:tags r:id="rId3"/>
            </p:custDataLst>
          </p:nvPr>
        </p:nvGrpSpPr>
        <p:grpSpPr>
          <a:xfrm>
            <a:off x="492367" y="2860434"/>
            <a:ext cx="2672965" cy="4337536"/>
            <a:chOff x="492367" y="2480485"/>
            <a:chExt cx="2672965" cy="3788780"/>
          </a:xfrm>
        </p:grpSpPr>
        <p:sp>
          <p:nvSpPr>
            <p:cNvPr id="10" name="Rounded Rectangle 9"/>
            <p:cNvSpPr/>
            <p:nvPr/>
          </p:nvSpPr>
          <p:spPr>
            <a:xfrm>
              <a:off x="492367" y="2480485"/>
              <a:ext cx="2672965" cy="3788780"/>
            </a:xfrm>
            <a:prstGeom prst="roundRect">
              <a:avLst>
                <a:gd name="adj" fmla="val 10633"/>
              </a:avLst>
            </a:prstGeom>
            <a:solidFill>
              <a:srgbClr val="A5A6A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endParaRPr lang="en-US" sz="1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10593" y="2581968"/>
              <a:ext cx="2410620" cy="839483"/>
            </a:xfrm>
            <a:prstGeom prst="roundRect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lvl="0" algn="ctr"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/>
                </a:rPr>
                <a:t>Students understand the landscape of possibilities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23699" y="3501192"/>
              <a:ext cx="2410620" cy="839483"/>
            </a:xfrm>
            <a:prstGeom prst="roundRect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lvl="0" algn="ctr"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/>
                </a:rPr>
                <a:t>Students identify an interest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10593" y="4420416"/>
              <a:ext cx="2410620" cy="839483"/>
            </a:xfrm>
            <a:prstGeom prst="roundRect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lvl="0" algn="ctr"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/>
                </a:rPr>
                <a:t>Students have the resources to pursue their interests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609598" y="5339642"/>
              <a:ext cx="2410620" cy="839483"/>
            </a:xfrm>
            <a:prstGeom prst="roundRect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lvl="0" algn="ctr"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/>
                </a:rPr>
                <a:t>Students </a:t>
              </a:r>
              <a:r>
                <a:rPr lang="en-US" sz="1400" kern="0" dirty="0" smtClean="0">
                  <a:solidFill>
                    <a:srgbClr val="FFFFFF"/>
                  </a:solidFill>
                  <a:latin typeface="Verdana"/>
                </a:rPr>
                <a:t>independently </a:t>
              </a:r>
              <a:r>
                <a:rPr lang="en-US" sz="1400" kern="0" dirty="0">
                  <a:solidFill>
                    <a:srgbClr val="FFFFFF"/>
                  </a:solidFill>
                  <a:latin typeface="Verdana"/>
                </a:rPr>
                <a:t>follow their passions</a:t>
              </a:r>
            </a:p>
          </p:txBody>
        </p:sp>
      </p:grpSp>
      <p:sp>
        <p:nvSpPr>
          <p:cNvPr id="15" name="TextBox 14"/>
          <p:cNvSpPr txBox="1"/>
          <p:nvPr>
            <p:custDataLst>
              <p:tags r:id="rId4"/>
            </p:custDataLst>
          </p:nvPr>
        </p:nvSpPr>
        <p:spPr>
          <a:xfrm>
            <a:off x="3257589" y="2405237"/>
            <a:ext cx="6132596" cy="366767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en-US" b="1" cap="all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Performance Indicators</a:t>
            </a:r>
          </a:p>
        </p:txBody>
      </p:sp>
      <p:sp>
        <p:nvSpPr>
          <p:cNvPr id="16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" dirty="0" smtClean="0">
                <a:solidFill>
                  <a:srgbClr val="FFFFFF"/>
                </a:solidFill>
              </a:rPr>
              <a:t>7_84 9_84</a:t>
            </a:r>
            <a:endParaRPr lang="en-US" sz="100" dirty="0">
              <a:solidFill>
                <a:srgbClr val="FFFFFF"/>
              </a:solidFill>
            </a:endParaRPr>
          </a:p>
        </p:txBody>
      </p:sp>
      <p:sp>
        <p:nvSpPr>
          <p:cNvPr id="18" name="Slide Number Placeholder 1"/>
          <p:cNvSpPr txBox="1">
            <a:spLocks/>
          </p:cNvSpPr>
          <p:nvPr/>
        </p:nvSpPr>
        <p:spPr>
          <a:xfrm>
            <a:off x="7434992" y="6899275"/>
            <a:ext cx="2189162" cy="396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49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sz="1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84" y="323262"/>
            <a:ext cx="9405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81138"/>
            <a:r>
              <a:rPr lang="en-US" sz="2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</a:t>
            </a:r>
            <a:endParaRPr lang="en-US" sz="2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7434992" y="6899275"/>
            <a:ext cx="2189162" cy="396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26061" y="4318896"/>
            <a:ext cx="68725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With the guidance of this plan, </a:t>
            </a:r>
            <a:r>
              <a:rPr lang="en-US" sz="2400" dirty="0" smtClean="0"/>
              <a:t>Youth Inc. </a:t>
            </a:r>
            <a:r>
              <a:rPr lang="en-US" sz="2400" dirty="0"/>
              <a:t>will set out on a bold and ambitious course. By 2020, the organization will be reaching millions in the U.S. and globally, supporting underserved youth to thrive in their personal and professional communities.</a:t>
            </a:r>
          </a:p>
        </p:txBody>
      </p:sp>
    </p:spTree>
    <p:extLst>
      <p:ext uri="{BB962C8B-B14F-4D97-AF65-F5344CB8AC3E}">
        <p14:creationId xmlns:p14="http://schemas.microsoft.com/office/powerpoint/2010/main" val="2287838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sz="1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84" y="323262"/>
            <a:ext cx="9405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81138"/>
            <a:r>
              <a:rPr lang="en-US" sz="2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Appendix</a:t>
            </a:r>
            <a:endParaRPr lang="en-US" sz="2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7434992" y="6899275"/>
            <a:ext cx="2189162" cy="396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8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sz="1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984" y="323262"/>
            <a:ext cx="9405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81138"/>
            <a:r>
              <a:rPr lang="en-US" sz="24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Costs:</a:t>
            </a:r>
            <a:r>
              <a:rPr lang="en-US" sz="2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5 year strategic plan</a:t>
            </a:r>
            <a:endParaRPr lang="en-US" sz="2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Slide Number Placeholder 1"/>
          <p:cNvSpPr txBox="1">
            <a:spLocks/>
          </p:cNvSpPr>
          <p:nvPr/>
        </p:nvSpPr>
        <p:spPr>
          <a:xfrm>
            <a:off x="7434992" y="6899275"/>
            <a:ext cx="2189162" cy="396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67308" y="692072"/>
            <a:ext cx="18694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 smtClean="0"/>
              <a:t>Rounded to the nearest $1,000</a:t>
            </a:r>
            <a:endParaRPr lang="en-US" sz="1050" i="1" dirty="0"/>
          </a:p>
        </p:txBody>
      </p:sp>
      <p:sp>
        <p:nvSpPr>
          <p:cNvPr id="2" name="Rectangle 1"/>
          <p:cNvSpPr/>
          <p:nvPr/>
        </p:nvSpPr>
        <p:spPr>
          <a:xfrm>
            <a:off x="1116983" y="1614311"/>
            <a:ext cx="7495823" cy="5284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Detailed cost breakdown, itemized and by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79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sz="1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984" y="323262"/>
            <a:ext cx="9405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81138"/>
            <a:r>
              <a:rPr lang="en-US" sz="24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Revenues:</a:t>
            </a:r>
            <a:r>
              <a:rPr lang="en-US" sz="2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5 year strategic plan</a:t>
            </a:r>
            <a:endParaRPr lang="en-US" sz="2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891175"/>
              </p:ext>
            </p:extLst>
          </p:nvPr>
        </p:nvGraphicFramePr>
        <p:xfrm>
          <a:off x="161984" y="1641235"/>
          <a:ext cx="9415773" cy="5193913"/>
        </p:xfrm>
        <a:graphic>
          <a:graphicData uri="http://schemas.openxmlformats.org/drawingml/2006/table">
            <a:tbl>
              <a:tblPr/>
              <a:tblGrid>
                <a:gridCol w="1721900"/>
                <a:gridCol w="1476261"/>
                <a:gridCol w="1041382"/>
                <a:gridCol w="1041382"/>
                <a:gridCol w="1041382"/>
                <a:gridCol w="1041382"/>
                <a:gridCol w="1041382"/>
                <a:gridCol w="1010702"/>
              </a:tblGrid>
              <a:tr h="6453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 YEAR STRATEGIC PLAN REVENUES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ASPIRATIONAL </a:t>
                      </a:r>
                      <a:b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YEARS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2220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Year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13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Year</a:t>
                      </a: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13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Year</a:t>
                      </a: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13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Year</a:t>
                      </a: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13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Year</a:t>
                      </a: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</a:t>
                      </a: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45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Reserve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5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Net from new fundraising developer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45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Net from an additional grant writer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0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Additional yield from: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3687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CSR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3687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Hybrid donors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3687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Foundations / grants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36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Funding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Campaign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336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$$$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929" marR="8929" marT="8929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1"/>
          <p:cNvSpPr txBox="1">
            <a:spLocks/>
          </p:cNvSpPr>
          <p:nvPr/>
        </p:nvSpPr>
        <p:spPr>
          <a:xfrm>
            <a:off x="7434992" y="6899275"/>
            <a:ext cx="2189162" cy="396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67308" y="692072"/>
            <a:ext cx="18694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 smtClean="0"/>
              <a:t>Rounded to the nearest $5,000</a:t>
            </a:r>
            <a:endParaRPr lang="en-US" sz="1050" i="1" dirty="0"/>
          </a:p>
        </p:txBody>
      </p:sp>
    </p:spTree>
    <p:extLst>
      <p:ext uri="{BB962C8B-B14F-4D97-AF65-F5344CB8AC3E}">
        <p14:creationId xmlns:p14="http://schemas.microsoft.com/office/powerpoint/2010/main" val="95009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" dirty="0" smtClean="0">
                <a:solidFill>
                  <a:srgbClr val="FFFFFF"/>
                </a:solidFill>
              </a:rPr>
              <a:t>6_85</a:t>
            </a:r>
            <a:endParaRPr lang="en-US" sz="100" dirty="0">
              <a:solidFill>
                <a:srgbClr val="FFFFFF"/>
              </a:solidFill>
            </a:endParaRPr>
          </a:p>
        </p:txBody>
      </p:sp>
      <p:sp>
        <p:nvSpPr>
          <p:cNvPr id="426" name="TextBox 425"/>
          <p:cNvSpPr txBox="1"/>
          <p:nvPr/>
        </p:nvSpPr>
        <p:spPr>
          <a:xfrm>
            <a:off x="161984" y="323262"/>
            <a:ext cx="9405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81138"/>
            <a:r>
              <a:rPr lang="en-US" sz="2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Metrics for tracking key performance indicators</a:t>
            </a:r>
            <a:endParaRPr lang="en-US" sz="2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14119020"/>
              </p:ext>
            </p:extLst>
          </p:nvPr>
        </p:nvGraphicFramePr>
        <p:xfrm>
          <a:off x="174411" y="1128024"/>
          <a:ext cx="9461958" cy="5949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6815"/>
                <a:gridCol w="3088712"/>
                <a:gridCol w="5146431"/>
              </a:tblGrid>
              <a:tr h="217673">
                <a:tc>
                  <a:txBody>
                    <a:bodyPr/>
                    <a:lstStyle/>
                    <a:p>
                      <a:pPr marL="0" indent="0" algn="l" defTabSz="981334" rtl="0" eaLnBrk="1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anose="05000000000000000000" pitchFamily="2" charset="2"/>
                        <a:buNone/>
                      </a:pPr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81334" rtl="0" eaLnBrk="1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anose="05000000000000000000" pitchFamily="2" charset="2"/>
                        <a:buNone/>
                      </a:pP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Key Performance Indicators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81334" rtl="0" eaLnBrk="1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anose="05000000000000000000" pitchFamily="2" charset="2"/>
                        <a:buNone/>
                      </a:pPr>
                      <a:r>
                        <a:rPr lang="en-US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Specific</a:t>
                      </a:r>
                      <a:r>
                        <a:rPr lang="en-US" sz="9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metrics to be used</a:t>
                      </a:r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827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sz="900" kern="0" dirty="0" smtClean="0">
                          <a:solidFill>
                            <a:srgbClr val="FFFFFF"/>
                          </a:solidFill>
                          <a:latin typeface="Verdana"/>
                        </a:rPr>
                        <a:t>Students understand the landscape of possibilities</a:t>
                      </a:r>
                      <a:endParaRPr lang="en-US" sz="900" kern="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Students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are aware of their interests and abilities</a:t>
                      </a:r>
                      <a:endParaRPr lang="en-US" sz="9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of students who instructors feel are effectively personally reflective (e.g., comfortably and reasonably respond in reflective exercises)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673">
                <a:tc rowSpan="2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sz="900" kern="0" dirty="0" smtClean="0">
                          <a:solidFill>
                            <a:srgbClr val="FFFFFF"/>
                          </a:solidFill>
                          <a:latin typeface="Verdana"/>
                        </a:rPr>
                        <a:t>Students identify an interest</a:t>
                      </a:r>
                      <a:endParaRPr lang="en-US" sz="900" kern="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Students are highly engaged in learning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of students who increase their score on the School Engagement Scale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318">
                <a:tc vMerge="1">
                  <a:txBody>
                    <a:bodyPr/>
                    <a:lstStyle/>
                    <a:p>
                      <a:pPr marL="182563" marR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endParaRPr lang="en-US" sz="1100" baseline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marR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Students have identified a path to their career of choice with established goals along the way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marR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of students who have charted a path to their career goal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717">
                <a:tc rowSpan="5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sz="900" kern="0" dirty="0" smtClean="0">
                          <a:solidFill>
                            <a:srgbClr val="FFFFFF"/>
                          </a:solidFill>
                          <a:latin typeface="Verdana"/>
                        </a:rPr>
                        <a:t>Students have the resources to pursue their interests</a:t>
                      </a:r>
                      <a:endParaRPr lang="en-US" sz="900" kern="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Students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are knowledgeable about how to get ready for college</a:t>
                      </a:r>
                      <a:endParaRPr lang="en-US" sz="9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8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of students who meet with a college advisor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8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of students who demonstrate</a:t>
                      </a:r>
                      <a:r>
                        <a:rPr lang="en-US" sz="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knowledge of admission criteria, application process, and financial, requirements for college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552">
                <a:tc vMerge="1">
                  <a:txBody>
                    <a:bodyPr/>
                    <a:lstStyle/>
                    <a:p>
                      <a:pPr marL="182563" marR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endParaRPr lang="en-US" sz="11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marR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Students are prepared to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pursue their career goals</a:t>
                      </a:r>
                      <a:endParaRPr lang="en-US" sz="9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8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of students who graduate from high school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8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of college students</a:t>
                      </a:r>
                      <a:r>
                        <a:rPr lang="en-US" sz="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who secure a summer internship opportunity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of college students who have a GPA above 3.0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of college students who have a mentor</a:t>
                      </a:r>
                      <a:endParaRPr lang="en-US" sz="800" i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marR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Students have a positive self-perception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8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of students who increase their score on the Harter Self-Perception</a:t>
                      </a:r>
                      <a:r>
                        <a:rPr lang="en-US" sz="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Profile</a:t>
                      </a:r>
                      <a:endParaRPr lang="en-US" sz="800" i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253">
                <a:tc vMerge="1">
                  <a:txBody>
                    <a:bodyPr/>
                    <a:lstStyle/>
                    <a:p>
                      <a:pPr marL="182563" marR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endParaRPr lang="en-US" sz="11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marR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Students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demonstrate leadership skills</a:t>
                      </a:r>
                      <a:endParaRPr lang="en-US" sz="9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8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of students who increase</a:t>
                      </a:r>
                      <a:r>
                        <a:rPr lang="en-US" sz="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their score  on the a set of questions drawn from the Student Leadership Practices Inventory</a:t>
                      </a:r>
                      <a:endParaRPr lang="en-US" sz="800" i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76">
                <a:tc vMerge="1">
                  <a:txBody>
                    <a:bodyPr/>
                    <a:lstStyle/>
                    <a:p>
                      <a:pPr marL="182563" marR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endParaRPr lang="en-US" sz="11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marR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Students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are empowered to contribute to positive change in their communities</a:t>
                      </a:r>
                      <a:endParaRPr lang="en-US" sz="9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8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of students who</a:t>
                      </a:r>
                      <a:r>
                        <a:rPr lang="en-US" sz="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are active in a student group or </a:t>
                      </a:r>
                      <a:r>
                        <a:rPr lang="en-US" sz="8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who volunteer for a</a:t>
                      </a:r>
                      <a:r>
                        <a:rPr lang="en-US" sz="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community organization</a:t>
                      </a:r>
                      <a:endParaRPr lang="en-US" sz="800" i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76">
                <a:tc rowSpan="4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sz="900" kern="0" dirty="0" smtClean="0">
                          <a:solidFill>
                            <a:srgbClr val="FFFFFF"/>
                          </a:solidFill>
                          <a:latin typeface="Verdana"/>
                        </a:rPr>
                        <a:t>Students independently follow their passions</a:t>
                      </a:r>
                      <a:endParaRPr lang="en-US" sz="900" kern="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Students demonstrate a growth mindset, including 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grit and perseverance</a:t>
                      </a:r>
                      <a:endParaRPr lang="en-US" sz="9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8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of students in grades 5-12 who increase their score on the Duckworth 8-Item Grit Scale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7108">
                <a:tc vMerge="1">
                  <a:txBody>
                    <a:bodyPr/>
                    <a:lstStyle/>
                    <a:p>
                      <a:pPr marL="182563" marR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endParaRPr lang="en-US" sz="1100" baseline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marR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Students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plan to attend college or other post-secondary training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8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of students</a:t>
                      </a:r>
                      <a:r>
                        <a:rPr lang="en-US" sz="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in grades 5-12 who express interest in attending college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of 11</a:t>
                      </a:r>
                      <a:r>
                        <a:rPr lang="en-US" sz="800" i="1" baseline="30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</a:t>
                      </a:r>
                      <a:r>
                        <a:rPr lang="en-US" sz="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grade students who take the PSAT or the NMSQT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of 12</a:t>
                      </a:r>
                      <a:r>
                        <a:rPr lang="en-US" sz="800" i="1" baseline="30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</a:t>
                      </a:r>
                      <a:r>
                        <a:rPr lang="en-US" sz="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grade students who take the SAT or ACT by fall of senior year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of students who submit an application to post-secondary programs that constitute a good match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of students who submit the FAFSA</a:t>
                      </a:r>
                      <a:endParaRPr lang="en-US" sz="800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25">
                <a:tc vMerge="1">
                  <a:txBody>
                    <a:bodyPr/>
                    <a:lstStyle/>
                    <a:p>
                      <a:pPr marL="182563" marR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endParaRPr lang="en-US" sz="1100" baseline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marR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Students</a:t>
                      </a: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attend college or other post-secondary training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8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of students who enroll in college or post-secondary</a:t>
                      </a:r>
                      <a:r>
                        <a:rPr lang="en-US" sz="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training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of students who matriculate into college or post-secondary training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717">
                <a:tc vMerge="1">
                  <a:txBody>
                    <a:bodyPr/>
                    <a:lstStyle/>
                    <a:p>
                      <a:pPr marL="182563" marR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endParaRPr lang="en-US" sz="11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marR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9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Students successfully complete college or other post-secondary training</a:t>
                      </a:r>
                      <a:endParaRPr lang="en-US" sz="9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8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r>
                        <a:rPr lang="en-US" sz="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of students who graduate from college or post-secondary training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8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of students who find employment in their field of choice within 6 months of graduating from college or other post-secondary training</a:t>
                      </a:r>
                      <a:endParaRPr lang="en-US" sz="800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lide Number Placeholder 1"/>
          <p:cNvSpPr txBox="1">
            <a:spLocks/>
          </p:cNvSpPr>
          <p:nvPr/>
        </p:nvSpPr>
        <p:spPr>
          <a:xfrm>
            <a:off x="7434992" y="6899275"/>
            <a:ext cx="2189162" cy="396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403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" dirty="0" smtClean="0">
                <a:solidFill>
                  <a:srgbClr val="FFFFFF"/>
                </a:solidFill>
              </a:rPr>
              <a:t>10_85 15_84 16_85</a:t>
            </a:r>
            <a:endParaRPr lang="en-US" sz="1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1"/>
            </p:custDataLst>
          </p:nvPr>
        </p:nvSpPr>
        <p:spPr>
          <a:xfrm>
            <a:off x="290242" y="1150124"/>
            <a:ext cx="9018588" cy="907941"/>
          </a:xfrm>
          <a:prstGeom prst="rect">
            <a:avLst/>
          </a:prstGeom>
          <a:noFill/>
        </p:spPr>
        <p:txBody>
          <a:bodyPr vert="horz" wrap="square" rtlCol="0" anchor="t">
            <a:spAutoFit/>
          </a:bodyPr>
          <a:lstStyle/>
          <a:p>
            <a:pPr marL="182563" indent="-182563">
              <a:spcBef>
                <a:spcPts val="576"/>
              </a:spcBef>
              <a:buSzPct val="100000"/>
              <a:buFont typeface="Verdana"/>
              <a:buChar char="•"/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design, each program works toward only a subset of </a:t>
            </a: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Youth Inc.’s 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intermediate outcomes; it is the suite of work that </a:t>
            </a: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Youth Inc. 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 that collectively tackles each of these </a:t>
            </a: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objectives</a:t>
            </a:r>
          </a:p>
          <a:p>
            <a:pPr marL="182563" indent="-182563">
              <a:spcBef>
                <a:spcPts val="576"/>
              </a:spcBef>
              <a:buSzPct val="100000"/>
              <a:buFont typeface="Verdana"/>
              <a:buChar char="•"/>
            </a:pP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the slides you can find charts showing 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specific intermediate outcomes that each </a:t>
            </a: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Youth Inc. 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 (current and future) works to </a:t>
            </a: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advance, which metrics each will use, and the data collection plan and timing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1984" y="182175"/>
            <a:ext cx="9405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81138"/>
            <a:r>
              <a:rPr lang="en-US" sz="2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Youth Inc. intended impact maps to each program, with specific metrics and data collection plan / timing</a:t>
            </a:r>
            <a:endParaRPr lang="en-US" sz="2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5" name="Sticker35365"/>
          <p:cNvGrpSpPr/>
          <p:nvPr>
            <p:custDataLst>
              <p:tags r:id="rId2"/>
            </p:custDataLst>
          </p:nvPr>
        </p:nvGrpSpPr>
        <p:grpSpPr>
          <a:xfrm>
            <a:off x="9101327" y="593796"/>
            <a:ext cx="466474" cy="247652"/>
            <a:chOff x="8656796" y="1299089"/>
            <a:chExt cx="466474" cy="247652"/>
          </a:xfrm>
        </p:grpSpPr>
        <p:sp>
          <p:nvSpPr>
            <p:cNvPr id="12" name="StickerText35365"/>
            <p:cNvSpPr txBox="1"/>
            <p:nvPr/>
          </p:nvSpPr>
          <p:spPr>
            <a:xfrm>
              <a:off x="8656796" y="1315193"/>
              <a:ext cx="466474" cy="215444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spAutoFit/>
            </a:bodyPr>
            <a:lstStyle/>
            <a:p>
              <a:pPr algn="ctr"/>
              <a:r>
                <a:rPr lang="en-US" sz="1400" b="1" cap="all" dirty="0" smtClean="0">
                  <a:solidFill>
                    <a:srgbClr val="000000"/>
                  </a:solidFill>
                </a:rPr>
                <a:t>1 of 7</a:t>
              </a:r>
              <a:endParaRPr lang="en-US" sz="1400" b="1" cap="all" dirty="0">
                <a:solidFill>
                  <a:srgbClr val="000000"/>
                </a:solidFill>
              </a:endParaRPr>
            </a:p>
          </p:txBody>
        </p:sp>
        <p:cxnSp>
          <p:nvCxnSpPr>
            <p:cNvPr id="13" name="StickerLineTop35365"/>
            <p:cNvCxnSpPr/>
            <p:nvPr/>
          </p:nvCxnSpPr>
          <p:spPr>
            <a:xfrm>
              <a:off x="8656796" y="1299089"/>
              <a:ext cx="466473" cy="0"/>
            </a:xfrm>
            <a:prstGeom prst="line">
              <a:avLst/>
            </a:prstGeom>
            <a:ln w="38100" cmpd="dbl">
              <a:solidFill>
                <a:srgbClr val="00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ickerLineBottom35365"/>
            <p:cNvCxnSpPr/>
            <p:nvPr/>
          </p:nvCxnSpPr>
          <p:spPr>
            <a:xfrm>
              <a:off x="8656796" y="1546741"/>
              <a:ext cx="466473" cy="0"/>
            </a:xfrm>
            <a:prstGeom prst="line">
              <a:avLst/>
            </a:prstGeom>
            <a:ln w="38100" cmpd="dbl">
              <a:solidFill>
                <a:srgbClr val="00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6" name="Table 15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383743728"/>
              </p:ext>
            </p:extLst>
          </p:nvPr>
        </p:nvGraphicFramePr>
        <p:xfrm>
          <a:off x="161984" y="3216482"/>
          <a:ext cx="9362582" cy="39787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6671"/>
                <a:gridCol w="1245420"/>
                <a:gridCol w="891302"/>
                <a:gridCol w="616945"/>
                <a:gridCol w="649995"/>
                <a:gridCol w="782198"/>
                <a:gridCol w="2530913"/>
                <a:gridCol w="1899138"/>
              </a:tblGrid>
              <a:tr h="561217">
                <a:tc rowSpan="2">
                  <a:txBody>
                    <a:bodyPr/>
                    <a:lstStyle/>
                    <a:p>
                      <a:pPr marL="0" algn="ctr" defTabSz="981334" rtl="0" eaLnBrk="1" fontAlgn="b" latinLnBrk="0" hangingPunct="1"/>
                      <a:r>
                        <a:rPr lang="en-US" sz="105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endParaRPr lang="en-US" sz="1050" b="0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81334" rtl="0" eaLnBrk="1" fontAlgn="b" latinLnBrk="0" hangingPunct="1"/>
                      <a:r>
                        <a:rPr lang="en-US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Program</a:t>
                      </a:r>
                      <a:endParaRPr lang="en-US" sz="105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sz="1050" kern="0" dirty="0" smtClean="0">
                          <a:solidFill>
                            <a:srgbClr val="FFFFFF"/>
                          </a:solidFill>
                          <a:latin typeface="Verdana"/>
                        </a:rPr>
                        <a:t>Intermediate outcomes</a:t>
                      </a:r>
                      <a:endParaRPr lang="en-US" sz="1050" kern="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sz="1050" kern="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sz="1050" kern="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81334" rtl="0" eaLnBrk="1" fontAlgn="b" latinLnBrk="0" hangingPunct="1"/>
                      <a:endParaRPr lang="en-US" sz="105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81334" rtl="0" eaLnBrk="1" fontAlgn="b" latinLnBrk="0" hangingPunct="1"/>
                      <a:r>
                        <a:rPr lang="en-US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Specific</a:t>
                      </a:r>
                      <a:r>
                        <a:rPr lang="en-US" sz="105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metrics</a:t>
                      </a:r>
                      <a:endParaRPr lang="en-US" sz="105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81334" rtl="0" eaLnBrk="1" fontAlgn="b" latinLnBrk="0" hangingPunct="1"/>
                      <a:r>
                        <a:rPr lang="en-US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Means</a:t>
                      </a:r>
                      <a:r>
                        <a:rPr lang="en-US" sz="105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and timing of collecting data</a:t>
                      </a:r>
                      <a:endParaRPr lang="en-US" sz="105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5612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sz="1050" kern="0" dirty="0" smtClean="0">
                          <a:solidFill>
                            <a:srgbClr val="FFFFFF"/>
                          </a:solidFill>
                          <a:latin typeface="Verdana"/>
                        </a:rPr>
                        <a:t>#1</a:t>
                      </a:r>
                      <a:endParaRPr lang="en-US" sz="1050" kern="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sz="1050" kern="0" dirty="0" smtClean="0">
                          <a:solidFill>
                            <a:srgbClr val="FFFFFF"/>
                          </a:solidFill>
                          <a:latin typeface="Verdana"/>
                        </a:rPr>
                        <a:t>#2</a:t>
                      </a:r>
                      <a:endParaRPr lang="en-US" sz="1050" kern="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sz="1050" kern="0" dirty="0" smtClean="0">
                          <a:solidFill>
                            <a:srgbClr val="FFFFFF"/>
                          </a:solidFill>
                          <a:latin typeface="Verdana"/>
                        </a:rPr>
                        <a:t>#3</a:t>
                      </a:r>
                      <a:endParaRPr lang="en-US" sz="1050" kern="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81334" rtl="0" eaLnBrk="1" fontAlgn="b" latinLnBrk="0" hangingPunct="1"/>
                      <a:r>
                        <a:rPr lang="en-US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#4</a:t>
                      </a:r>
                      <a:endParaRPr lang="en-US" sz="105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7713">
                <a:tc rowSpan="5">
                  <a:txBody>
                    <a:bodyPr/>
                    <a:lstStyle/>
                    <a:p>
                      <a:pPr algn="ctr" rtl="0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Strategic Priority #1:</a:t>
                      </a:r>
                    </a:p>
                    <a:p>
                      <a:pPr algn="ctr" rtl="0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Examine and Refine p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rograms, with emphasis on teacher PD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94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u="none" strike="noStrike" dirty="0" smtClean="0">
                          <a:effectLst/>
                          <a:latin typeface="+mn-lt"/>
                        </a:rPr>
                        <a:t>Teacher PD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94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864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5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endParaRPr lang="en-US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864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6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5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indent="-182563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endParaRPr lang="en-US" sz="1050" b="0" i="0" u="none" strike="noStrike" baseline="3000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indent="-182563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900" i="1" baseline="0" dirty="0" smtClean="0"/>
                        <a:t>% of students (of participating teachers) who increase their score on the School Engagement Scale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None/>
                        <a:tabLst/>
                        <a:defRPr/>
                      </a:pPr>
                      <a:r>
                        <a:rPr lang="en-US" sz="900" i="1" baseline="0" dirty="0" smtClean="0"/>
                        <a:t>Ask teachers to administer this short written survey to their classes prior to the seminar, and then ~1 month after the seminar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713">
                <a:tc vMerge="1"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94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u="none" strike="noStrike" dirty="0" smtClean="0">
                          <a:effectLst/>
                          <a:latin typeface="+mn-lt"/>
                        </a:rPr>
                        <a:t>Private College workshop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94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864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None/>
                      </a:pPr>
                      <a:endParaRPr lang="en-US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864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6"/>
                        </a:buBlip>
                      </a:pPr>
                      <a:endParaRPr lang="en-US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6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5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indent="-182563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900" i="1" dirty="0" smtClean="0"/>
                        <a:t>% of teachers who demonstrate</a:t>
                      </a:r>
                      <a:r>
                        <a:rPr lang="en-US" sz="900" i="1" baseline="0" dirty="0" smtClean="0"/>
                        <a:t> knowledge of admission criteria, application process, and financial requirements for college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None/>
                        <a:tabLst/>
                        <a:defRPr/>
                      </a:pPr>
                      <a:r>
                        <a:rPr lang="en-US" sz="900" i="1" baseline="0" dirty="0" smtClean="0"/>
                        <a:t>Written knowledge assessment given to teachers at the start and end of the symposium, to fill out regarding sessions they attend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713">
                <a:tc vMerge="1"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94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Summer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teacher institute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94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864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6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864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6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5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indent="-182563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endParaRPr lang="en-US" sz="1050" b="0" i="0" u="none" strike="noStrike" baseline="3000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indent="-182563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900" i="1" dirty="0" smtClean="0"/>
                        <a:t>% of teachers who report they learned about careers</a:t>
                      </a:r>
                      <a:endParaRPr lang="en-US" sz="900" i="1" baseline="0" dirty="0" smtClean="0"/>
                    </a:p>
                    <a:p>
                      <a:pPr marL="182563" marR="0" indent="-182563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900" i="1" baseline="0" dirty="0" smtClean="0"/>
                        <a:t>% of students (of participating teachers) who increase their score on the School Engagement Scale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None/>
                        <a:tabLst/>
                        <a:defRPr/>
                      </a:pPr>
                      <a:r>
                        <a:rPr lang="en-US" sz="900" i="1" baseline="0" dirty="0" smtClean="0"/>
                        <a:t>Written survey administered at the end of the week to gauge learning about careers</a:t>
                      </a:r>
                    </a:p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None/>
                        <a:tabLst/>
                        <a:defRPr/>
                      </a:pPr>
                      <a:endParaRPr lang="en-US" sz="900" i="1" baseline="0" dirty="0" smtClean="0"/>
                    </a:p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None/>
                        <a:tabLst/>
                        <a:defRPr/>
                      </a:pPr>
                      <a:r>
                        <a:rPr lang="en-US" sz="900" i="1" baseline="0" dirty="0" smtClean="0"/>
                        <a:t>Written survey administered by email at the end of fall semester to gauge increase in student engagement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7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 1 - teachers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94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864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5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endParaRPr lang="en-US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864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6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5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indent="-182563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endParaRPr lang="en-US" sz="1050" b="0" i="0" u="none" strike="noStrike" baseline="3000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indent="-182563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900" i="1" baseline="0" dirty="0" smtClean="0"/>
                        <a:t>% of students (of participating teachers) who increase their score on the School Engagement Scale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None/>
                        <a:tabLst/>
                        <a:defRPr/>
                      </a:pPr>
                      <a:r>
                        <a:rPr lang="en-US" sz="900" i="1" baseline="0" dirty="0" smtClean="0"/>
                        <a:t>Ask teachers to administer this short written survey to their classes prior to, and then ~1 month after program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713">
                <a:tc vMerge="1"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94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50" u="none" strike="noStrike" dirty="0" smtClean="0">
                          <a:effectLst/>
                          <a:latin typeface="+mn-lt"/>
                        </a:rPr>
                        <a:t>Program 1 – students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94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864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6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864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6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indent="-182563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endParaRPr lang="en-US" sz="1050" b="0" i="0" u="none" strike="noStrike" baseline="3000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5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indent="-182563" algn="l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9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of students who report they learned about careers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None/>
                        <a:tabLst/>
                        <a:defRPr/>
                      </a:pPr>
                      <a:r>
                        <a:rPr lang="en-US" sz="900" i="1" baseline="0" dirty="0" smtClean="0"/>
                        <a:t>Written survey given to students at the end of the week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Slide Number Placeholder 1"/>
          <p:cNvSpPr txBox="1">
            <a:spLocks/>
          </p:cNvSpPr>
          <p:nvPr/>
        </p:nvSpPr>
        <p:spPr>
          <a:xfrm>
            <a:off x="7434992" y="6899275"/>
            <a:ext cx="2189162" cy="396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507930"/>
              </p:ext>
            </p:extLst>
          </p:nvPr>
        </p:nvGraphicFramePr>
        <p:xfrm>
          <a:off x="314472" y="2078336"/>
          <a:ext cx="9100845" cy="1021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2517165"/>
                <a:gridCol w="457200"/>
                <a:gridCol w="2514600"/>
                <a:gridCol w="640080"/>
                <a:gridCol w="2514600"/>
              </a:tblGrid>
              <a:tr h="0">
                <a:tc gridSpan="6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Legend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ctr" defTabSz="981138" rtl="0" eaLnBrk="1" fontAlgn="ctr" latinLnBrk="0" hangingPunct="1">
                        <a:buSzPct val="180000"/>
                        <a:buFont typeface="Verdana" panose="020B0604030504040204" pitchFamily="34" charset="0"/>
                        <a:buBlip>
                          <a:blip r:embed="rId6"/>
                        </a:buBlip>
                      </a:pPr>
                      <a:r>
                        <a:rPr lang="en-US" sz="1800" baseline="0" dirty="0" smtClean="0"/>
                        <a:t> </a:t>
                      </a:r>
                      <a:endParaRPr lang="en-US" sz="18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Primary outcome</a:t>
                      </a:r>
                      <a:r>
                        <a:rPr lang="en-US" sz="1100" baseline="0" dirty="0" smtClean="0"/>
                        <a:t> – indicates that Youth Inc. may consider program changes based off measured performance on this outcome</a:t>
                      </a:r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 defTabSz="981138" rtl="0" eaLnBrk="1" fontAlgn="ctr" latinLnBrk="0" hangingPunct="1">
                        <a:buSzPct val="180000"/>
                        <a:buFont typeface="Verdana" panose="020B0604030504040204" pitchFamily="34" charset="0"/>
                        <a:buBlip>
                          <a:blip r:embed="rId5"/>
                        </a:buBlip>
                      </a:pPr>
                      <a:r>
                        <a:rPr lang="en-US" sz="1800" baseline="0" dirty="0" smtClean="0"/>
                        <a:t> </a:t>
                      </a:r>
                      <a:endParaRPr lang="en-US" sz="18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Secondary outcome – indicates outcomes</a:t>
                      </a:r>
                      <a:r>
                        <a:rPr lang="en-US" sz="1100" baseline="0" dirty="0" smtClean="0"/>
                        <a:t> likely influenced by a program, but Youth Inc. will not track as rigorously</a:t>
                      </a:r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 Check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Unrelated –</a:t>
                      </a:r>
                      <a:r>
                        <a:rPr lang="en-US" sz="1100" baseline="0" dirty="0" smtClean="0"/>
                        <a:t> indicates this program is not designed to produce outcomes in this area</a:t>
                      </a:r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936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" dirty="0" smtClean="0">
                <a:solidFill>
                  <a:srgbClr val="FFFFFF"/>
                </a:solidFill>
              </a:rPr>
              <a:t>15_84 17_85</a:t>
            </a:r>
            <a:endParaRPr lang="en-US" sz="100" dirty="0">
              <a:solidFill>
                <a:srgbClr val="FFFFFF"/>
              </a:solidFill>
            </a:endParaRPr>
          </a:p>
        </p:txBody>
      </p:sp>
      <p:grpSp>
        <p:nvGrpSpPr>
          <p:cNvPr id="15" name="Sticker35365"/>
          <p:cNvGrpSpPr/>
          <p:nvPr>
            <p:custDataLst>
              <p:tags r:id="rId1"/>
            </p:custDataLst>
          </p:nvPr>
        </p:nvGrpSpPr>
        <p:grpSpPr>
          <a:xfrm>
            <a:off x="9101327" y="593796"/>
            <a:ext cx="466474" cy="247652"/>
            <a:chOff x="8656796" y="1299089"/>
            <a:chExt cx="466474" cy="247652"/>
          </a:xfrm>
        </p:grpSpPr>
        <p:sp>
          <p:nvSpPr>
            <p:cNvPr id="12" name="StickerText35365"/>
            <p:cNvSpPr txBox="1"/>
            <p:nvPr/>
          </p:nvSpPr>
          <p:spPr>
            <a:xfrm>
              <a:off x="8656796" y="1315193"/>
              <a:ext cx="466474" cy="215444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spAutoFit/>
            </a:bodyPr>
            <a:lstStyle/>
            <a:p>
              <a:pPr algn="ctr"/>
              <a:r>
                <a:rPr lang="en-US" sz="1400" b="1" cap="all" dirty="0" smtClean="0">
                  <a:solidFill>
                    <a:srgbClr val="000000"/>
                  </a:solidFill>
                </a:rPr>
                <a:t>2 of 7</a:t>
              </a:r>
              <a:endParaRPr lang="en-US" sz="1400" b="1" cap="all" dirty="0">
                <a:solidFill>
                  <a:srgbClr val="000000"/>
                </a:solidFill>
              </a:endParaRPr>
            </a:p>
          </p:txBody>
        </p:sp>
        <p:cxnSp>
          <p:nvCxnSpPr>
            <p:cNvPr id="13" name="StickerLineTop35365"/>
            <p:cNvCxnSpPr/>
            <p:nvPr/>
          </p:nvCxnSpPr>
          <p:spPr>
            <a:xfrm>
              <a:off x="8656796" y="1299089"/>
              <a:ext cx="466473" cy="0"/>
            </a:xfrm>
            <a:prstGeom prst="line">
              <a:avLst/>
            </a:prstGeom>
            <a:ln w="38100" cmpd="dbl">
              <a:solidFill>
                <a:srgbClr val="00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ickerLineBottom35365"/>
            <p:cNvCxnSpPr/>
            <p:nvPr/>
          </p:nvCxnSpPr>
          <p:spPr>
            <a:xfrm>
              <a:off x="8656796" y="1546741"/>
              <a:ext cx="466473" cy="0"/>
            </a:xfrm>
            <a:prstGeom prst="line">
              <a:avLst/>
            </a:prstGeom>
            <a:ln w="38100" cmpd="dbl">
              <a:solidFill>
                <a:srgbClr val="00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7" name="Table 16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09715769"/>
              </p:ext>
            </p:extLst>
          </p:nvPr>
        </p:nvGraphicFramePr>
        <p:xfrm>
          <a:off x="168279" y="1277507"/>
          <a:ext cx="9362582" cy="41900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6671"/>
                <a:gridCol w="1245420"/>
                <a:gridCol w="1051957"/>
                <a:gridCol w="733805"/>
                <a:gridCol w="678191"/>
                <a:gridCol w="733932"/>
                <a:gridCol w="2086303"/>
                <a:gridCol w="2086303"/>
              </a:tblGrid>
              <a:tr h="481207">
                <a:tc rowSpan="2">
                  <a:txBody>
                    <a:bodyPr/>
                    <a:lstStyle/>
                    <a:p>
                      <a:pPr marL="0" algn="ctr" defTabSz="981334" rtl="0" eaLnBrk="1" fontAlgn="b" latinLnBrk="0" hangingPunct="1"/>
                      <a:r>
                        <a:rPr lang="en-US" sz="105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endParaRPr lang="en-US" sz="1050" b="0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81334" rtl="0" eaLnBrk="1" fontAlgn="b" latinLnBrk="0" hangingPunct="1"/>
                      <a:r>
                        <a:rPr lang="en-US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Program</a:t>
                      </a:r>
                      <a:endParaRPr lang="en-US" sz="105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Intermediate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outcomes</a:t>
                      </a:r>
                      <a:endParaRPr lang="en-US" sz="12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sz="1050" kern="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sz="1050" kern="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81334" rtl="0" eaLnBrk="1" fontAlgn="b" latinLnBrk="0" hangingPunct="1"/>
                      <a:endParaRPr lang="en-US" sz="105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81334" rtl="0" eaLnBrk="1" fontAlgn="b" latinLnBrk="0" hangingPunct="1"/>
                      <a:r>
                        <a:rPr lang="en-US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Specific</a:t>
                      </a:r>
                      <a:r>
                        <a:rPr lang="en-US" sz="105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metrics</a:t>
                      </a:r>
                      <a:endParaRPr lang="en-US" sz="105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81334" rtl="0" eaLnBrk="1" fontAlgn="b" latinLnBrk="0" hangingPunct="1"/>
                      <a:r>
                        <a:rPr lang="en-US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Means</a:t>
                      </a:r>
                      <a:r>
                        <a:rPr lang="en-US" sz="105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and timing of collecting data</a:t>
                      </a:r>
                      <a:endParaRPr lang="en-US" sz="105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4812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sz="1050" kern="0" dirty="0" smtClean="0">
                          <a:solidFill>
                            <a:srgbClr val="FFFFFF"/>
                          </a:solidFill>
                          <a:latin typeface="Verdana"/>
                        </a:rPr>
                        <a:t>#1</a:t>
                      </a:r>
                      <a:endParaRPr lang="en-US" sz="1050" kern="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sz="1050" kern="0" dirty="0" smtClean="0">
                          <a:solidFill>
                            <a:srgbClr val="FFFFFF"/>
                          </a:solidFill>
                          <a:latin typeface="Verdana"/>
                        </a:rPr>
                        <a:t>#2</a:t>
                      </a:r>
                      <a:endParaRPr lang="en-US" sz="1050" kern="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sz="1050" kern="0" dirty="0" smtClean="0">
                          <a:solidFill>
                            <a:srgbClr val="FFFFFF"/>
                          </a:solidFill>
                          <a:latin typeface="Verdana"/>
                        </a:rPr>
                        <a:t>#3</a:t>
                      </a:r>
                      <a:endParaRPr lang="en-US" sz="1050" kern="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81334" rtl="0" eaLnBrk="1" fontAlgn="b" latinLnBrk="0" hangingPunct="1"/>
                      <a:r>
                        <a:rPr lang="en-US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#4</a:t>
                      </a:r>
                      <a:endParaRPr lang="en-US" sz="105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7713"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Strategic Priority #1:</a:t>
                      </a:r>
                    </a:p>
                    <a:p>
                      <a:pPr algn="ctr" rtl="0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Examine and Refine p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rograms, with emphasis on teacher PD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94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50" u="none" strike="noStrike" dirty="0" smtClean="0">
                          <a:effectLst/>
                          <a:latin typeface="+mn-lt"/>
                        </a:rPr>
                        <a:t>Program 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94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864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4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864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4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4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5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indent="-182563" algn="l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900" i="1" baseline="0" dirty="0" smtClean="0"/>
                        <a:t>% of students who articulate a professional goal that has a clear and achievable path to it (as judged by an adult)</a:t>
                      </a:r>
                    </a:p>
                    <a:p>
                      <a:pPr marL="182563" marR="0" indent="-182563" algn="l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900" i="1" dirty="0" smtClean="0"/>
                        <a:t>% of students who increase their score on the Harter Self-Perception</a:t>
                      </a:r>
                      <a:r>
                        <a:rPr lang="en-US" sz="900" i="1" baseline="0" dirty="0" smtClean="0"/>
                        <a:t> Profile</a:t>
                      </a:r>
                    </a:p>
                    <a:p>
                      <a:pPr marL="182563" marR="0" indent="-182563" algn="l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900" i="1" dirty="0" smtClean="0"/>
                        <a:t>% of students who increase</a:t>
                      </a:r>
                      <a:r>
                        <a:rPr lang="en-US" sz="900" i="1" baseline="0" dirty="0" smtClean="0"/>
                        <a:t> their score  on the a set of questions drawn from the Student Leadership Practices Inventory</a:t>
                      </a:r>
                    </a:p>
                    <a:p>
                      <a:pPr marL="182563" marR="0" indent="-182563" algn="l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900" i="1" baseline="0" dirty="0" smtClean="0"/>
                        <a:t>% of students who increase their score on the School Engagement Scale</a:t>
                      </a:r>
                    </a:p>
                    <a:p>
                      <a:pPr marL="182563" marR="0" indent="-182563" algn="l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900" i="1" dirty="0" smtClean="0"/>
                        <a:t>% of students in grades 5-12 who increase their score on the Duckworth 8-Item Grit Scale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None/>
                        <a:tabLst/>
                        <a:defRPr/>
                      </a:pPr>
                      <a:r>
                        <a:rPr lang="en-US" sz="900" i="1" baseline="0" dirty="0" smtClean="0"/>
                        <a:t>Written survey and accompanying brief oral interview given to a random sampling of students at the end of each session (i.e., Fall 1, Fall 2, Winter, Spring)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713">
                <a:tc vMerge="1">
                  <a:txBody>
                    <a:bodyPr/>
                    <a:lstStyle/>
                    <a:p>
                      <a:pPr algn="ctr" rtl="0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94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None/>
                        <a:tabLst/>
                        <a:defRPr/>
                      </a:pPr>
                      <a:r>
                        <a:rPr lang="en-US" sz="1050" u="none" strike="noStrike" dirty="0" smtClean="0">
                          <a:effectLst/>
                          <a:latin typeface="+mn-lt"/>
                        </a:rPr>
                        <a:t>STEM c</a:t>
                      </a:r>
                      <a:r>
                        <a:rPr lang="en-US" sz="1050" u="none" strike="noStrike" baseline="0" dirty="0" smtClean="0">
                          <a:effectLst/>
                          <a:latin typeface="+mn-lt"/>
                        </a:rPr>
                        <a:t>onference</a:t>
                      </a:r>
                      <a:endParaRPr lang="en-US" sz="1050" b="1" i="0" u="none" strike="noStrike" dirty="0" smtClean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2294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864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4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864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5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5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indent="-182563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endParaRPr lang="en-US" sz="1050" b="0" i="0" u="none" strike="noStrike" baseline="3000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indent="-182563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900" i="1" dirty="0" smtClean="0"/>
                        <a:t>% of students who report they learned about careers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None/>
                        <a:tabLst/>
                        <a:defRPr/>
                      </a:pPr>
                      <a:r>
                        <a:rPr lang="en-US" sz="900" i="1" dirty="0" smtClean="0"/>
                        <a:t>Written</a:t>
                      </a:r>
                      <a:r>
                        <a:rPr lang="en-US" sz="900" i="1" baseline="0" dirty="0" smtClean="0"/>
                        <a:t> survey given to students and parents that they return during the day (in exchange for their lunch ticket)</a:t>
                      </a:r>
                      <a:endParaRPr lang="en-US" sz="900" i="1" dirty="0" smtClean="0"/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713">
                <a:tc vMerge="1"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94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u="none" strike="noStrike" dirty="0" smtClean="0">
                          <a:effectLst/>
                          <a:latin typeface="+mn-lt"/>
                        </a:rPr>
                        <a:t>College workshop</a:t>
                      </a:r>
                      <a:endParaRPr lang="en-US" sz="1050" b="1" i="0" u="none" strike="noStrike" dirty="0" smtClean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2294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864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5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endParaRPr lang="en-US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864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5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4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indent="-182563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endParaRPr lang="en-US" sz="1050" b="0" i="0" u="none" strike="noStrike" baseline="3000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indent="-182563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900" i="1" dirty="0" smtClean="0"/>
                        <a:t>% of students who demonstrate</a:t>
                      </a:r>
                      <a:r>
                        <a:rPr lang="en-US" sz="900" i="1" baseline="0" dirty="0" smtClean="0"/>
                        <a:t> knowledge of admission criteria, application process, and financial requirements for college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None/>
                        <a:tabLst/>
                        <a:defRPr/>
                      </a:pPr>
                      <a:r>
                        <a:rPr lang="en-US" sz="900" i="1" dirty="0" smtClean="0"/>
                        <a:t>Written</a:t>
                      </a:r>
                      <a:r>
                        <a:rPr lang="en-US" sz="900" i="1" baseline="0" dirty="0" smtClean="0"/>
                        <a:t> survey given to students and parents as they depart the workshop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" name="Slide Number Placeholder 1"/>
          <p:cNvSpPr txBox="1">
            <a:spLocks/>
          </p:cNvSpPr>
          <p:nvPr/>
        </p:nvSpPr>
        <p:spPr>
          <a:xfrm>
            <a:off x="7434992" y="6899275"/>
            <a:ext cx="2189162" cy="396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1984" y="182175"/>
            <a:ext cx="9405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81138"/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Youth Inc. intended impact maps to each program, with specific metrics and data collection plan / timing</a:t>
            </a:r>
          </a:p>
        </p:txBody>
      </p:sp>
    </p:spTree>
    <p:extLst>
      <p:ext uri="{BB962C8B-B14F-4D97-AF65-F5344CB8AC3E}">
        <p14:creationId xmlns:p14="http://schemas.microsoft.com/office/powerpoint/2010/main" val="3395082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" dirty="0" smtClean="0">
                <a:solidFill>
                  <a:srgbClr val="FFFFFF"/>
                </a:solidFill>
              </a:rPr>
              <a:t>15_84 9_85</a:t>
            </a:r>
            <a:endParaRPr lang="en-US" sz="100" dirty="0">
              <a:solidFill>
                <a:srgbClr val="FFFFFF"/>
              </a:solidFill>
            </a:endParaRPr>
          </a:p>
        </p:txBody>
      </p:sp>
      <p:grpSp>
        <p:nvGrpSpPr>
          <p:cNvPr id="15" name="Sticker35365"/>
          <p:cNvGrpSpPr/>
          <p:nvPr>
            <p:custDataLst>
              <p:tags r:id="rId1"/>
            </p:custDataLst>
          </p:nvPr>
        </p:nvGrpSpPr>
        <p:grpSpPr>
          <a:xfrm>
            <a:off x="9101327" y="593796"/>
            <a:ext cx="466474" cy="247652"/>
            <a:chOff x="8656796" y="1299089"/>
            <a:chExt cx="466474" cy="247652"/>
          </a:xfrm>
        </p:grpSpPr>
        <p:sp>
          <p:nvSpPr>
            <p:cNvPr id="12" name="StickerText35365"/>
            <p:cNvSpPr txBox="1"/>
            <p:nvPr/>
          </p:nvSpPr>
          <p:spPr>
            <a:xfrm>
              <a:off x="8656796" y="1315193"/>
              <a:ext cx="466474" cy="215444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spAutoFit/>
            </a:bodyPr>
            <a:lstStyle/>
            <a:p>
              <a:pPr algn="ctr"/>
              <a:r>
                <a:rPr lang="en-US" sz="1400" b="1" cap="all" dirty="0" smtClean="0">
                  <a:solidFill>
                    <a:srgbClr val="000000"/>
                  </a:solidFill>
                </a:rPr>
                <a:t>6 of 7</a:t>
              </a:r>
              <a:endParaRPr lang="en-US" sz="1400" b="1" cap="all" dirty="0">
                <a:solidFill>
                  <a:srgbClr val="000000"/>
                </a:solidFill>
              </a:endParaRPr>
            </a:p>
          </p:txBody>
        </p:sp>
        <p:cxnSp>
          <p:nvCxnSpPr>
            <p:cNvPr id="13" name="StickerLineTop35365"/>
            <p:cNvCxnSpPr/>
            <p:nvPr/>
          </p:nvCxnSpPr>
          <p:spPr>
            <a:xfrm>
              <a:off x="8656796" y="1299089"/>
              <a:ext cx="466473" cy="0"/>
            </a:xfrm>
            <a:prstGeom prst="line">
              <a:avLst/>
            </a:prstGeom>
            <a:ln w="38100" cmpd="dbl">
              <a:solidFill>
                <a:srgbClr val="00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ickerLineBottom35365"/>
            <p:cNvCxnSpPr/>
            <p:nvPr/>
          </p:nvCxnSpPr>
          <p:spPr>
            <a:xfrm>
              <a:off x="8656796" y="1546741"/>
              <a:ext cx="466473" cy="0"/>
            </a:xfrm>
            <a:prstGeom prst="line">
              <a:avLst/>
            </a:prstGeom>
            <a:ln w="38100" cmpd="dbl">
              <a:solidFill>
                <a:srgbClr val="00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" name="Table 8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21901262"/>
              </p:ext>
            </p:extLst>
          </p:nvPr>
        </p:nvGraphicFramePr>
        <p:xfrm>
          <a:off x="168279" y="1222437"/>
          <a:ext cx="9362582" cy="6114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6671"/>
                <a:gridCol w="814698"/>
                <a:gridCol w="914400"/>
                <a:gridCol w="561860"/>
                <a:gridCol w="672029"/>
                <a:gridCol w="727114"/>
                <a:gridCol w="3327094"/>
                <a:gridCol w="1598716"/>
              </a:tblGrid>
              <a:tr h="481207">
                <a:tc rowSpan="2">
                  <a:txBody>
                    <a:bodyPr/>
                    <a:lstStyle/>
                    <a:p>
                      <a:pPr marL="0" algn="ctr" defTabSz="981334" rtl="0" eaLnBrk="1" fontAlgn="b" latinLnBrk="0" hangingPunct="1"/>
                      <a:r>
                        <a:rPr lang="en-US" sz="105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endParaRPr lang="en-US" sz="1050" b="0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81334" rtl="0" eaLnBrk="1" fontAlgn="b" latinLnBrk="0" hangingPunct="1"/>
                      <a:r>
                        <a:rPr lang="en-US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Program</a:t>
                      </a:r>
                      <a:endParaRPr lang="en-US" sz="105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Intermediate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outcomes</a:t>
                      </a:r>
                      <a:endParaRPr lang="en-US" sz="12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sz="1050" kern="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sz="1050" kern="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81334" rtl="0" eaLnBrk="1" fontAlgn="b" latinLnBrk="0" hangingPunct="1"/>
                      <a:endParaRPr lang="en-US" sz="105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81334" rtl="0" eaLnBrk="1" fontAlgn="b" latinLnBrk="0" hangingPunct="1"/>
                      <a:r>
                        <a:rPr lang="en-US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Specific</a:t>
                      </a:r>
                      <a:r>
                        <a:rPr lang="en-US" sz="105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metrics</a:t>
                      </a:r>
                      <a:endParaRPr lang="en-US" sz="105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81334" rtl="0" eaLnBrk="1" fontAlgn="b" latinLnBrk="0" hangingPunct="1"/>
                      <a:r>
                        <a:rPr lang="en-US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Means</a:t>
                      </a:r>
                      <a:r>
                        <a:rPr lang="en-US" sz="105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and timing of collecting data</a:t>
                      </a:r>
                      <a:endParaRPr lang="en-US" sz="105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4812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sz="1050" kern="0" dirty="0" smtClean="0">
                          <a:solidFill>
                            <a:srgbClr val="FFFFFF"/>
                          </a:solidFill>
                          <a:latin typeface="Verdana"/>
                        </a:rPr>
                        <a:t>#1</a:t>
                      </a:r>
                      <a:endParaRPr lang="en-US" sz="1050" kern="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sz="1050" kern="0" dirty="0" smtClean="0">
                          <a:solidFill>
                            <a:srgbClr val="FFFFFF"/>
                          </a:solidFill>
                          <a:latin typeface="Verdana"/>
                        </a:rPr>
                        <a:t>#2</a:t>
                      </a:r>
                      <a:endParaRPr lang="en-US" sz="1050" kern="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sz="1050" kern="0" dirty="0" smtClean="0">
                          <a:solidFill>
                            <a:srgbClr val="FFFFFF"/>
                          </a:solidFill>
                          <a:latin typeface="Verdana"/>
                        </a:rPr>
                        <a:t>#3</a:t>
                      </a:r>
                      <a:endParaRPr lang="en-US" sz="1050" kern="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81334" rtl="0" eaLnBrk="1" fontAlgn="b" latinLnBrk="0" hangingPunct="1"/>
                      <a:r>
                        <a:rPr lang="en-US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#4</a:t>
                      </a:r>
                      <a:endParaRPr lang="en-US" sz="105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96903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050" b="1" u="none" strike="noStrike" dirty="0" smtClean="0">
                          <a:effectLst/>
                          <a:latin typeface="+mn-lt"/>
                        </a:rPr>
                        <a:t>Strategic Priority #2: </a:t>
                      </a:r>
                      <a:r>
                        <a:rPr lang="en-US" sz="1050" u="none" strike="noStrike" dirty="0" smtClean="0">
                          <a:effectLst/>
                          <a:latin typeface="+mn-lt"/>
                        </a:rPr>
                        <a:t>Expand</a:t>
                      </a:r>
                      <a:r>
                        <a:rPr lang="en-US" sz="1050" u="none" strike="noStrike" baseline="0" dirty="0" smtClean="0">
                          <a:effectLst/>
                          <a:latin typeface="+mn-lt"/>
                        </a:rPr>
                        <a:t> the scholarship program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94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50" u="none" strike="noStrike" dirty="0" smtClean="0">
                          <a:effectLst/>
                          <a:latin typeface="+mn-lt"/>
                        </a:rPr>
                        <a:t>Scholarship Program: College Scholars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94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864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4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864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4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5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5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900" i="1" dirty="0" smtClean="0"/>
                        <a:t>% of college students</a:t>
                      </a:r>
                      <a:r>
                        <a:rPr lang="en-US" sz="900" i="1" baseline="0" dirty="0" smtClean="0"/>
                        <a:t> who secure a summer internship opportunity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900" i="1" baseline="0" dirty="0" smtClean="0"/>
                        <a:t>% of college students who have a GPA above 3.0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900" i="1" baseline="0" dirty="0" smtClean="0"/>
                        <a:t>% of college students who have a mentor</a:t>
                      </a:r>
                    </a:p>
                    <a:p>
                      <a:pPr marL="182563" marR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900" i="1" dirty="0" smtClean="0"/>
                        <a:t>% of students who increase</a:t>
                      </a:r>
                      <a:r>
                        <a:rPr lang="en-US" sz="900" i="1" baseline="0" dirty="0" smtClean="0"/>
                        <a:t> their score  on the a set of questions drawn from the Student Leadership Practices Inventory</a:t>
                      </a:r>
                      <a:endParaRPr lang="en-US" sz="900" i="1" dirty="0" smtClean="0"/>
                    </a:p>
                    <a:p>
                      <a:pPr marL="182563" marR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900" i="1" dirty="0" smtClean="0"/>
                        <a:t>% of students who</a:t>
                      </a:r>
                      <a:r>
                        <a:rPr lang="en-US" sz="900" i="1" baseline="0" dirty="0" smtClean="0"/>
                        <a:t> are active in a student group or </a:t>
                      </a:r>
                      <a:r>
                        <a:rPr lang="en-US" sz="900" i="1" dirty="0" smtClean="0"/>
                        <a:t>who volunteer for a</a:t>
                      </a:r>
                      <a:r>
                        <a:rPr lang="en-US" sz="900" i="1" baseline="0" dirty="0" smtClean="0"/>
                        <a:t> community organization</a:t>
                      </a:r>
                      <a:endParaRPr lang="en-US" sz="900" i="1" dirty="0" smtClean="0"/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900" i="1" dirty="0" smtClean="0"/>
                        <a:t>%</a:t>
                      </a:r>
                      <a:r>
                        <a:rPr lang="en-US" sz="900" i="1" baseline="0" dirty="0" smtClean="0"/>
                        <a:t> of students who graduate from college or post-secondary training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900" i="1" baseline="0" dirty="0" smtClean="0"/>
                        <a:t>% of students who find employment in their field of choice within 6 months of graduating from college or other post-secondary training</a:t>
                      </a:r>
                      <a:endParaRPr lang="en-US" sz="900" i="1" dirty="0" smtClean="0"/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None/>
                        <a:tabLst/>
                        <a:defRPr/>
                      </a:pPr>
                      <a:r>
                        <a:rPr lang="en-US" sz="900" i="1" dirty="0" smtClean="0"/>
                        <a:t>Update</a:t>
                      </a:r>
                      <a:r>
                        <a:rPr lang="en-US" sz="900" i="1" baseline="0" dirty="0" smtClean="0"/>
                        <a:t> metrics through regular interactions with scholars (including emailed questions, mentor conversations, staff interactions, and scholar workshops)</a:t>
                      </a:r>
                    </a:p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None/>
                        <a:tabLst/>
                        <a:defRPr/>
                      </a:pPr>
                      <a:endParaRPr lang="en-US" sz="900" i="1" baseline="0" dirty="0" smtClean="0"/>
                    </a:p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None/>
                        <a:tabLst/>
                        <a:defRPr/>
                      </a:pPr>
                      <a:r>
                        <a:rPr lang="en-US" sz="900" i="1" baseline="0" dirty="0" smtClean="0"/>
                        <a:t>Receive information on GPA and graduation from colleges, if possible</a:t>
                      </a:r>
                    </a:p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None/>
                        <a:tabLst/>
                        <a:defRPr/>
                      </a:pPr>
                      <a:endParaRPr lang="en-US" sz="900" i="1" baseline="0" dirty="0" smtClean="0"/>
                    </a:p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None/>
                        <a:tabLst/>
                        <a:defRPr/>
                      </a:pPr>
                      <a:r>
                        <a:rPr lang="en-US" sz="900" i="1" baseline="0" dirty="0" smtClean="0"/>
                        <a:t>Note that 3.0 GPA is expected for students after their freshman year (with 2.5 expected as they adjust to college)</a:t>
                      </a:r>
                      <a:endParaRPr lang="en-US" sz="900" i="1" dirty="0" smtClean="0"/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9490">
                <a:tc vMerge="1"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94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50" u="none" strike="noStrike" dirty="0" smtClean="0">
                          <a:effectLst/>
                          <a:latin typeface="+mn-lt"/>
                        </a:rPr>
                        <a:t>Scholarship Program</a:t>
                      </a:r>
                      <a:r>
                        <a:rPr lang="en-US" sz="1050" u="none" strike="noStrike" baseline="0" dirty="0" smtClean="0">
                          <a:effectLst/>
                          <a:latin typeface="+mn-lt"/>
                        </a:rPr>
                        <a:t> 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94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5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indent="-182563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94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5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5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900" i="1" dirty="0" smtClean="0"/>
                        <a:t>% of students who increase</a:t>
                      </a:r>
                      <a:r>
                        <a:rPr lang="en-US" sz="900" i="1" baseline="0" dirty="0" smtClean="0"/>
                        <a:t> their score  on the a set of questions drawn from the Student Leadership Practices Inventory</a:t>
                      </a:r>
                      <a:endParaRPr lang="en-US" sz="900" i="1" dirty="0" smtClean="0"/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900" i="1" baseline="0" dirty="0" smtClean="0"/>
                        <a:t>% of 12</a:t>
                      </a:r>
                      <a:r>
                        <a:rPr lang="en-US" sz="900" i="1" baseline="30000" dirty="0" smtClean="0"/>
                        <a:t>th</a:t>
                      </a:r>
                      <a:r>
                        <a:rPr lang="en-US" sz="900" i="1" baseline="0" dirty="0" smtClean="0"/>
                        <a:t> grade students who take the SAT or ACT by fall of senior year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900" i="1" baseline="0" dirty="0" smtClean="0"/>
                        <a:t>% of students who submit an application to post-secondary programs that constitute a good match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900" i="1" dirty="0" smtClean="0"/>
                        <a:t>% of students who enroll in college or post-secondary</a:t>
                      </a:r>
                      <a:r>
                        <a:rPr lang="en-US" sz="900" i="1" baseline="0" dirty="0" smtClean="0"/>
                        <a:t> training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900" i="1" baseline="0" dirty="0" smtClean="0"/>
                        <a:t>% of students who matriculate into college or post-secondary training</a:t>
                      </a:r>
                      <a:endParaRPr lang="en-US" sz="900" i="1" dirty="0" smtClean="0"/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None/>
                        <a:tabLst/>
                        <a:defRPr/>
                      </a:pPr>
                      <a:r>
                        <a:rPr lang="en-US" sz="900" i="1" dirty="0" smtClean="0"/>
                        <a:t>Written</a:t>
                      </a:r>
                      <a:r>
                        <a:rPr lang="en-US" sz="900" i="1" baseline="0" dirty="0" smtClean="0"/>
                        <a:t> reports from participants submitted during workshops</a:t>
                      </a:r>
                    </a:p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None/>
                        <a:tabLst/>
                        <a:defRPr/>
                      </a:pPr>
                      <a:endParaRPr lang="en-US" sz="900" i="1" baseline="0" dirty="0" smtClean="0"/>
                    </a:p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None/>
                        <a:tabLst/>
                        <a:defRPr/>
                      </a:pPr>
                      <a:r>
                        <a:rPr lang="en-US" sz="900" i="1" baseline="0" dirty="0" smtClean="0"/>
                        <a:t>Receive information on SAT participation, FAFSA submission, college enrollment, and college matriculation from high schools and colleges, if possible</a:t>
                      </a:r>
                      <a:endParaRPr lang="en-US" sz="900" i="1" dirty="0" smtClean="0"/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Slide Number Placeholder 1"/>
          <p:cNvSpPr txBox="1">
            <a:spLocks/>
          </p:cNvSpPr>
          <p:nvPr/>
        </p:nvSpPr>
        <p:spPr>
          <a:xfrm>
            <a:off x="7434992" y="6899275"/>
            <a:ext cx="2189162" cy="396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1984" y="182175"/>
            <a:ext cx="9405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81138"/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Youth Inc. intended impact maps to each program, with specific metrics and data collection plan / timing</a:t>
            </a:r>
          </a:p>
        </p:txBody>
      </p:sp>
    </p:spTree>
    <p:extLst>
      <p:ext uri="{BB962C8B-B14F-4D97-AF65-F5344CB8AC3E}">
        <p14:creationId xmlns:p14="http://schemas.microsoft.com/office/powerpoint/2010/main" val="1175879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292894" y="1755614"/>
            <a:ext cx="2133600" cy="2377440"/>
          </a:xfrm>
          <a:prstGeom prst="rect">
            <a:avLst/>
          </a:prstGeom>
          <a:solidFill>
            <a:schemeClr val="tx2"/>
          </a:solidFill>
          <a:ln w="19050" cap="flat" cmpd="sng" algn="ctr">
            <a:noFill/>
            <a:prstDash val="solid"/>
          </a:ln>
          <a:effectLst/>
        </p:spPr>
        <p:txBody>
          <a:bodyPr lIns="91440" tIns="45720" rIns="45720" bIns="457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What is Youth Inc.’s core impact model and differentiated approach to achieve it, and how is the organization performing relative to this model and approach today?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678613" y="1755614"/>
            <a:ext cx="2133600" cy="2377440"/>
          </a:xfrm>
          <a:prstGeom prst="rect">
            <a:avLst/>
          </a:prstGeom>
          <a:solidFill>
            <a:schemeClr val="tx2"/>
          </a:solidFill>
          <a:ln w="19050" cap="flat" cmpd="sng" algn="ctr">
            <a:noFill/>
            <a:prstDash val="solid"/>
          </a:ln>
          <a:effectLst/>
        </p:spPr>
        <p:txBody>
          <a:bodyPr lIns="91440" tIns="45720" rIns="45720" bIns="457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What are the most viable, high potential pathway(s) to expand the reach and impact of Youth Inc.’s model over the next five years?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064332" y="1755614"/>
            <a:ext cx="2133600" cy="2377440"/>
          </a:xfrm>
          <a:prstGeom prst="rect">
            <a:avLst/>
          </a:prstGeom>
          <a:solidFill>
            <a:schemeClr val="tx2"/>
          </a:solidFill>
          <a:ln w="19050" cap="flat" cmpd="sng" algn="ctr">
            <a:noFill/>
            <a:prstDash val="solid"/>
          </a:ln>
          <a:effectLst/>
        </p:spPr>
        <p:txBody>
          <a:bodyPr lIns="91440" tIns="45720" rIns="45720" bIns="457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What are the organizational and financial implications of Youth Inc.’s strategic priorities, and what additional capacity and infrastructure are required to achieve its goals?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450051" y="1755614"/>
            <a:ext cx="2133600" cy="2377440"/>
          </a:xfrm>
          <a:prstGeom prst="rect">
            <a:avLst/>
          </a:prstGeom>
          <a:solidFill>
            <a:schemeClr val="tx2"/>
          </a:solidFill>
          <a:ln w="19050" cap="flat" cmpd="sng" algn="ctr">
            <a:noFill/>
            <a:prstDash val="solid"/>
          </a:ln>
          <a:effectLst/>
        </p:spPr>
        <p:txBody>
          <a:bodyPr lIns="91440" tIns="45720" rIns="45720" bIns="457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How will Youth Inc. support effective implementation of its strategic plan and ensure continuous learning and improvement?</a:t>
            </a:r>
          </a:p>
        </p:txBody>
      </p:sp>
      <p:sp>
        <p:nvSpPr>
          <p:cNvPr id="46" name="Oval 45"/>
          <p:cNvSpPr/>
          <p:nvPr/>
        </p:nvSpPr>
        <p:spPr>
          <a:xfrm>
            <a:off x="64294" y="1724886"/>
            <a:ext cx="381000" cy="381000"/>
          </a:xfrm>
          <a:prstGeom prst="ellipse">
            <a:avLst/>
          </a:prstGeom>
          <a:solidFill>
            <a:sysClr val="windowText" lastClr="000000"/>
          </a:solidFill>
          <a:ln w="19050" cap="flat" cmpd="sng" algn="ctr">
            <a:noFill/>
            <a:prstDash val="solid"/>
          </a:ln>
          <a:effectLst/>
        </p:spPr>
        <p:txBody>
          <a:bodyPr lIns="45720" tIns="45720" rIns="45720" bIns="457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</a:t>
            </a:r>
          </a:p>
        </p:txBody>
      </p:sp>
      <p:sp>
        <p:nvSpPr>
          <p:cNvPr id="47" name="Oval 46"/>
          <p:cNvSpPr/>
          <p:nvPr/>
        </p:nvSpPr>
        <p:spPr>
          <a:xfrm>
            <a:off x="2498095" y="1724886"/>
            <a:ext cx="381000" cy="381000"/>
          </a:xfrm>
          <a:prstGeom prst="ellipse">
            <a:avLst/>
          </a:prstGeom>
          <a:solidFill>
            <a:sysClr val="windowText" lastClr="000000"/>
          </a:solidFill>
          <a:ln w="19050" cap="flat" cmpd="sng" algn="ctr">
            <a:noFill/>
            <a:prstDash val="solid"/>
          </a:ln>
          <a:effectLst/>
        </p:spPr>
        <p:txBody>
          <a:bodyPr lIns="45720" tIns="45720" rIns="45720" bIns="457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</a:t>
            </a:r>
          </a:p>
        </p:txBody>
      </p:sp>
      <p:sp>
        <p:nvSpPr>
          <p:cNvPr id="48" name="Oval 47"/>
          <p:cNvSpPr/>
          <p:nvPr/>
        </p:nvSpPr>
        <p:spPr>
          <a:xfrm>
            <a:off x="4873832" y="1724886"/>
            <a:ext cx="381000" cy="381000"/>
          </a:xfrm>
          <a:prstGeom prst="ellipse">
            <a:avLst/>
          </a:prstGeom>
          <a:solidFill>
            <a:sysClr val="windowText" lastClr="000000"/>
          </a:solidFill>
          <a:ln w="19050" cap="flat" cmpd="sng" algn="ctr">
            <a:noFill/>
            <a:prstDash val="solid"/>
          </a:ln>
          <a:effectLst/>
        </p:spPr>
        <p:txBody>
          <a:bodyPr lIns="45720" tIns="45720" rIns="45720" bIns="457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3</a:t>
            </a:r>
          </a:p>
        </p:txBody>
      </p:sp>
      <p:sp>
        <p:nvSpPr>
          <p:cNvPr id="49" name="Oval 48"/>
          <p:cNvSpPr/>
          <p:nvPr/>
        </p:nvSpPr>
        <p:spPr>
          <a:xfrm>
            <a:off x="7259551" y="1724886"/>
            <a:ext cx="381000" cy="381000"/>
          </a:xfrm>
          <a:prstGeom prst="ellipse">
            <a:avLst/>
          </a:prstGeom>
          <a:solidFill>
            <a:sysClr val="windowText" lastClr="000000"/>
          </a:solidFill>
          <a:ln w="19050" cap="flat" cmpd="sng" algn="ctr">
            <a:noFill/>
            <a:prstDash val="solid"/>
          </a:ln>
          <a:effectLst/>
        </p:spPr>
        <p:txBody>
          <a:bodyPr lIns="45720" tIns="45720" rIns="45720" bIns="457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4</a:t>
            </a:r>
          </a:p>
        </p:txBody>
      </p:sp>
      <p:sp>
        <p:nvSpPr>
          <p:cNvPr id="50" name="TextBox 49"/>
          <p:cNvSpPr txBox="1"/>
          <p:nvPr>
            <p:custDataLst>
              <p:tags r:id="rId1"/>
            </p:custDataLst>
          </p:nvPr>
        </p:nvSpPr>
        <p:spPr>
          <a:xfrm>
            <a:off x="355600" y="1404852"/>
            <a:ext cx="9018588" cy="397545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en-US" sz="2000" b="1" cap="all" dirty="0" smtClean="0">
                <a:solidFill>
                  <a:prstClr val="black"/>
                </a:solidFill>
                <a:latin typeface="Verdana"/>
              </a:rPr>
              <a:t>Key questions that guided this process</a:t>
            </a:r>
          </a:p>
        </p:txBody>
      </p:sp>
      <p:sp>
        <p:nvSpPr>
          <p:cNvPr id="51" name="TextBox 50"/>
          <p:cNvSpPr txBox="1"/>
          <p:nvPr>
            <p:custDataLst>
              <p:tags r:id="rId2"/>
            </p:custDataLst>
          </p:nvPr>
        </p:nvSpPr>
        <p:spPr>
          <a:xfrm>
            <a:off x="292894" y="4465742"/>
            <a:ext cx="8839200" cy="397545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en-US" sz="2000" b="1" cap="all" dirty="0" smtClean="0">
                <a:solidFill>
                  <a:prstClr val="black"/>
                </a:solidFill>
                <a:latin typeface="Verdana"/>
              </a:rPr>
              <a:t>Phases of the work</a:t>
            </a:r>
          </a:p>
        </p:txBody>
      </p:sp>
      <p:sp>
        <p:nvSpPr>
          <p:cNvPr id="52" name="AutoShape 30"/>
          <p:cNvSpPr>
            <a:spLocks noChangeArrowheads="1"/>
          </p:cNvSpPr>
          <p:nvPr/>
        </p:nvSpPr>
        <p:spPr bwMode="auto">
          <a:xfrm>
            <a:off x="1664494" y="4801320"/>
            <a:ext cx="1947264" cy="292100"/>
          </a:xfrm>
          <a:prstGeom prst="chevron">
            <a:avLst>
              <a:gd name="adj" fmla="val 59181"/>
            </a:avLst>
          </a:prstGeom>
          <a:solidFill>
            <a:srgbClr val="DDDDDD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lIns="234000" tIns="17606" rIns="36000" bIns="17606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b="1" kern="0" dirty="0" smtClean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May</a:t>
            </a:r>
          </a:p>
        </p:txBody>
      </p:sp>
      <p:sp>
        <p:nvSpPr>
          <p:cNvPr id="53" name="AutoShape 31"/>
          <p:cNvSpPr>
            <a:spLocks noChangeArrowheads="1"/>
          </p:cNvSpPr>
          <p:nvPr/>
        </p:nvSpPr>
        <p:spPr bwMode="auto">
          <a:xfrm>
            <a:off x="3340894" y="4801320"/>
            <a:ext cx="1785690" cy="292100"/>
          </a:xfrm>
          <a:prstGeom prst="chevron">
            <a:avLst>
              <a:gd name="adj" fmla="val 54271"/>
            </a:avLst>
          </a:prstGeom>
          <a:solidFill>
            <a:srgbClr val="DDDDDD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lIns="234000" tIns="17606" rIns="36000" bIns="17606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b="1" kern="0" dirty="0" smtClean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Jun</a:t>
            </a:r>
          </a:p>
        </p:txBody>
      </p:sp>
      <p:sp>
        <p:nvSpPr>
          <p:cNvPr id="54" name="AutoShape 32"/>
          <p:cNvSpPr>
            <a:spLocks noChangeArrowheads="1"/>
          </p:cNvSpPr>
          <p:nvPr/>
        </p:nvSpPr>
        <p:spPr bwMode="auto">
          <a:xfrm>
            <a:off x="6388894" y="4801320"/>
            <a:ext cx="1787790" cy="292100"/>
          </a:xfrm>
          <a:prstGeom prst="chevron">
            <a:avLst>
              <a:gd name="adj" fmla="val 54335"/>
            </a:avLst>
          </a:prstGeom>
          <a:solidFill>
            <a:srgbClr val="DDDDDD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lIns="234000" tIns="17606" rIns="36000" bIns="17606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b="1" kern="0" dirty="0" smtClean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Aug</a:t>
            </a:r>
          </a:p>
        </p:txBody>
      </p:sp>
      <p:sp>
        <p:nvSpPr>
          <p:cNvPr id="55" name="AutoShape 33"/>
          <p:cNvSpPr>
            <a:spLocks noChangeArrowheads="1"/>
          </p:cNvSpPr>
          <p:nvPr/>
        </p:nvSpPr>
        <p:spPr bwMode="auto">
          <a:xfrm>
            <a:off x="292894" y="4801320"/>
            <a:ext cx="1676400" cy="292100"/>
          </a:xfrm>
          <a:prstGeom prst="homePlate">
            <a:avLst>
              <a:gd name="adj" fmla="val 32852"/>
            </a:avLst>
          </a:prstGeom>
          <a:solidFill>
            <a:srgbClr val="DDDDDD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17606" tIns="17606" rIns="17606" bIns="17606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b="1" kern="0" dirty="0" smtClean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Apr</a:t>
            </a:r>
          </a:p>
        </p:txBody>
      </p:sp>
      <p:sp>
        <p:nvSpPr>
          <p:cNvPr id="56" name="AutoShape 31"/>
          <p:cNvSpPr>
            <a:spLocks noChangeArrowheads="1"/>
          </p:cNvSpPr>
          <p:nvPr/>
        </p:nvSpPr>
        <p:spPr bwMode="auto">
          <a:xfrm>
            <a:off x="4864894" y="4801320"/>
            <a:ext cx="1787790" cy="292100"/>
          </a:xfrm>
          <a:prstGeom prst="chevron">
            <a:avLst>
              <a:gd name="adj" fmla="val 54335"/>
            </a:avLst>
          </a:prstGeom>
          <a:solidFill>
            <a:srgbClr val="DDDDDD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lIns="234000" tIns="17606" rIns="36000" bIns="17606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b="1" kern="0" dirty="0" smtClean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July</a:t>
            </a:r>
          </a:p>
        </p:txBody>
      </p:sp>
      <p:sp>
        <p:nvSpPr>
          <p:cNvPr id="57" name="AutoShape 32"/>
          <p:cNvSpPr>
            <a:spLocks noChangeArrowheads="1"/>
          </p:cNvSpPr>
          <p:nvPr/>
        </p:nvSpPr>
        <p:spPr bwMode="auto">
          <a:xfrm>
            <a:off x="7932355" y="4801320"/>
            <a:ext cx="1352139" cy="292100"/>
          </a:xfrm>
          <a:prstGeom prst="chevron">
            <a:avLst>
              <a:gd name="adj" fmla="val 54271"/>
            </a:avLst>
          </a:prstGeom>
          <a:solidFill>
            <a:srgbClr val="DDDDDD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lIns="234000" tIns="17606" rIns="36000" bIns="17606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b="1" kern="0" dirty="0" smtClean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Sep</a:t>
            </a:r>
          </a:p>
        </p:txBody>
      </p:sp>
      <p:sp>
        <p:nvSpPr>
          <p:cNvPr id="58" name="Text Box 86"/>
          <p:cNvSpPr txBox="1">
            <a:spLocks noChangeArrowheads="1"/>
          </p:cNvSpPr>
          <p:nvPr/>
        </p:nvSpPr>
        <p:spPr bwMode="auto">
          <a:xfrm>
            <a:off x="303912" y="5093419"/>
            <a:ext cx="2790980" cy="1612901"/>
          </a:xfrm>
          <a:prstGeom prst="rect">
            <a:avLst/>
          </a:prstGeom>
          <a:solidFill>
            <a:srgbClr val="00A9E0">
              <a:lumMod val="20000"/>
              <a:lumOff val="80000"/>
            </a:srgbClr>
          </a:solidFill>
          <a:ln w="19050" algn="ctr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lIns="46800" tIns="46800" rIns="46800" bIns="46800" anchor="ctr" anchorCtr="0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Phase I:</a:t>
            </a:r>
          </a:p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Define core impact model and approach and pathways to impact</a:t>
            </a:r>
          </a:p>
        </p:txBody>
      </p:sp>
      <p:sp>
        <p:nvSpPr>
          <p:cNvPr id="59" name="Text Box 87"/>
          <p:cNvSpPr txBox="1">
            <a:spLocks noChangeArrowheads="1"/>
          </p:cNvSpPr>
          <p:nvPr/>
        </p:nvSpPr>
        <p:spPr bwMode="auto">
          <a:xfrm>
            <a:off x="3094892" y="5093420"/>
            <a:ext cx="3444795" cy="1612900"/>
          </a:xfrm>
          <a:prstGeom prst="rect">
            <a:avLst/>
          </a:prstGeom>
          <a:solidFill>
            <a:srgbClr val="00437A">
              <a:lumMod val="40000"/>
              <a:lumOff val="60000"/>
            </a:srgbClr>
          </a:solidFill>
          <a:ln w="19050" algn="ctr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lIns="46800" tIns="46800" rIns="46800" bIns="46800" anchor="ctr" anchorCtr="0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Phase II:</a:t>
            </a:r>
          </a:p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Consider pathways to impact, agree on strategic priorities and activities</a:t>
            </a:r>
          </a:p>
        </p:txBody>
      </p:sp>
      <p:sp>
        <p:nvSpPr>
          <p:cNvPr id="60" name="Text Box 88"/>
          <p:cNvSpPr txBox="1">
            <a:spLocks noChangeArrowheads="1"/>
          </p:cNvSpPr>
          <p:nvPr/>
        </p:nvSpPr>
        <p:spPr bwMode="auto">
          <a:xfrm>
            <a:off x="6541294" y="5093420"/>
            <a:ext cx="2590800" cy="1612900"/>
          </a:xfrm>
          <a:prstGeom prst="rect">
            <a:avLst/>
          </a:prstGeom>
          <a:solidFill>
            <a:srgbClr val="0070C0"/>
          </a:solidFill>
          <a:ln w="19050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lIns="46800" tIns="46800" rIns="46800" bIns="46800" anchor="ctr" anchorCtr="0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Phase III:</a:t>
            </a:r>
          </a:p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Determine organizational, financial implications and create plan and roadmap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17685" y="160219"/>
            <a:ext cx="9365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81138"/>
            <a:r>
              <a:rPr lang="en-US" sz="2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Youth Inc. engaged in a rigorous 6-month strategic planning process</a:t>
            </a:r>
            <a:endParaRPr lang="en-US" sz="2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3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sz="100" dirty="0">
              <a:solidFill>
                <a:srgbClr val="FFFFFF"/>
              </a:solidFill>
            </a:endParaRPr>
          </a:p>
        </p:txBody>
      </p:sp>
      <p:sp>
        <p:nvSpPr>
          <p:cNvPr id="23" name="Slide Number Placeholder 1"/>
          <p:cNvSpPr txBox="1">
            <a:spLocks/>
          </p:cNvSpPr>
          <p:nvPr/>
        </p:nvSpPr>
        <p:spPr>
          <a:xfrm>
            <a:off x="7434992" y="6899275"/>
            <a:ext cx="2189162" cy="396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46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" dirty="0" smtClean="0">
                <a:solidFill>
                  <a:srgbClr val="FFFFFF"/>
                </a:solidFill>
              </a:rPr>
              <a:t>15_84 10_85</a:t>
            </a:r>
            <a:endParaRPr lang="en-US" sz="100" dirty="0">
              <a:solidFill>
                <a:srgbClr val="FFFFFF"/>
              </a:solidFill>
            </a:endParaRPr>
          </a:p>
        </p:txBody>
      </p:sp>
      <p:grpSp>
        <p:nvGrpSpPr>
          <p:cNvPr id="15" name="Sticker35365"/>
          <p:cNvGrpSpPr/>
          <p:nvPr>
            <p:custDataLst>
              <p:tags r:id="rId1"/>
            </p:custDataLst>
          </p:nvPr>
        </p:nvGrpSpPr>
        <p:grpSpPr>
          <a:xfrm>
            <a:off x="9101327" y="593796"/>
            <a:ext cx="466474" cy="247652"/>
            <a:chOff x="8656796" y="1299089"/>
            <a:chExt cx="466474" cy="247652"/>
          </a:xfrm>
        </p:grpSpPr>
        <p:sp>
          <p:nvSpPr>
            <p:cNvPr id="12" name="StickerText35365"/>
            <p:cNvSpPr txBox="1"/>
            <p:nvPr/>
          </p:nvSpPr>
          <p:spPr>
            <a:xfrm>
              <a:off x="8656796" y="1315193"/>
              <a:ext cx="466474" cy="215444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spAutoFit/>
            </a:bodyPr>
            <a:lstStyle/>
            <a:p>
              <a:pPr algn="ctr"/>
              <a:r>
                <a:rPr lang="en-US" sz="1400" b="1" cap="all" dirty="0" smtClean="0">
                  <a:solidFill>
                    <a:srgbClr val="000000"/>
                  </a:solidFill>
                </a:rPr>
                <a:t>7 of 7</a:t>
              </a:r>
              <a:endParaRPr lang="en-US" sz="1400" b="1" cap="all" dirty="0">
                <a:solidFill>
                  <a:srgbClr val="000000"/>
                </a:solidFill>
              </a:endParaRPr>
            </a:p>
          </p:txBody>
        </p:sp>
        <p:cxnSp>
          <p:nvCxnSpPr>
            <p:cNvPr id="13" name="StickerLineTop35365"/>
            <p:cNvCxnSpPr/>
            <p:nvPr/>
          </p:nvCxnSpPr>
          <p:spPr>
            <a:xfrm>
              <a:off x="8656796" y="1299089"/>
              <a:ext cx="466473" cy="0"/>
            </a:xfrm>
            <a:prstGeom prst="line">
              <a:avLst/>
            </a:prstGeom>
            <a:ln w="38100" cmpd="dbl">
              <a:solidFill>
                <a:srgbClr val="00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ickerLineBottom35365"/>
            <p:cNvCxnSpPr/>
            <p:nvPr/>
          </p:nvCxnSpPr>
          <p:spPr>
            <a:xfrm>
              <a:off x="8656796" y="1546741"/>
              <a:ext cx="466473" cy="0"/>
            </a:xfrm>
            <a:prstGeom prst="line">
              <a:avLst/>
            </a:prstGeom>
            <a:ln w="38100" cmpd="dbl">
              <a:solidFill>
                <a:srgbClr val="00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" name="Table 9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6556305"/>
              </p:ext>
            </p:extLst>
          </p:nvPr>
        </p:nvGraphicFramePr>
        <p:xfrm>
          <a:off x="205219" y="1156322"/>
          <a:ext cx="9362582" cy="30396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6671"/>
                <a:gridCol w="1245420"/>
                <a:gridCol w="1051957"/>
                <a:gridCol w="733805"/>
                <a:gridCol w="678191"/>
                <a:gridCol w="733932"/>
                <a:gridCol w="2086303"/>
                <a:gridCol w="2086303"/>
              </a:tblGrid>
              <a:tr h="481207">
                <a:tc rowSpan="2">
                  <a:txBody>
                    <a:bodyPr/>
                    <a:lstStyle/>
                    <a:p>
                      <a:pPr marL="0" algn="ctr" defTabSz="981334" rtl="0" eaLnBrk="1" fontAlgn="b" latinLnBrk="0" hangingPunct="1"/>
                      <a:r>
                        <a:rPr lang="en-US" sz="105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endParaRPr lang="en-US" sz="1050" b="0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81334" rtl="0" eaLnBrk="1" fontAlgn="b" latinLnBrk="0" hangingPunct="1"/>
                      <a:r>
                        <a:rPr lang="en-US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Program</a:t>
                      </a:r>
                      <a:endParaRPr lang="en-US" sz="105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Intermediate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outcomes</a:t>
                      </a:r>
                      <a:endParaRPr lang="en-US" sz="12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sz="1050" kern="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sz="1050" kern="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81334" rtl="0" eaLnBrk="1" fontAlgn="b" latinLnBrk="0" hangingPunct="1"/>
                      <a:endParaRPr lang="en-US" sz="105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81334" rtl="0" eaLnBrk="1" fontAlgn="b" latinLnBrk="0" hangingPunct="1"/>
                      <a:r>
                        <a:rPr lang="en-US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Specific</a:t>
                      </a:r>
                      <a:r>
                        <a:rPr lang="en-US" sz="105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metrics</a:t>
                      </a:r>
                      <a:endParaRPr lang="en-US" sz="105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81334" rtl="0" eaLnBrk="1" fontAlgn="b" latinLnBrk="0" hangingPunct="1"/>
                      <a:r>
                        <a:rPr lang="en-US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Means</a:t>
                      </a:r>
                      <a:r>
                        <a:rPr lang="en-US" sz="105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and timing of collecting data</a:t>
                      </a:r>
                      <a:endParaRPr lang="en-US" sz="105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4812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sz="1050" kern="0" dirty="0" smtClean="0">
                          <a:solidFill>
                            <a:srgbClr val="FFFFFF"/>
                          </a:solidFill>
                          <a:latin typeface="Verdana"/>
                        </a:rPr>
                        <a:t>#1</a:t>
                      </a:r>
                      <a:endParaRPr lang="en-US" sz="1050" kern="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sz="1050" kern="0" dirty="0" smtClean="0">
                          <a:solidFill>
                            <a:srgbClr val="FFFFFF"/>
                          </a:solidFill>
                          <a:latin typeface="Verdana"/>
                        </a:rPr>
                        <a:t>#2</a:t>
                      </a:r>
                      <a:endParaRPr lang="en-US" sz="1050" kern="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sz="1050" kern="0" dirty="0" smtClean="0">
                          <a:solidFill>
                            <a:srgbClr val="FFFFFF"/>
                          </a:solidFill>
                          <a:latin typeface="Verdana"/>
                        </a:rPr>
                        <a:t>#3</a:t>
                      </a:r>
                      <a:endParaRPr lang="en-US" sz="1050" kern="0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81334" rtl="0" eaLnBrk="1" fontAlgn="b" latinLnBrk="0" hangingPunct="1"/>
                      <a:r>
                        <a:rPr lang="en-US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#4</a:t>
                      </a:r>
                      <a:endParaRPr lang="en-US" sz="105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294" marR="2294" marT="2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856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Strategic</a:t>
                      </a:r>
                      <a:r>
                        <a:rPr lang="en-US" sz="105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Priority #3:</a:t>
                      </a:r>
                    </a:p>
                    <a:p>
                      <a:pPr algn="ctr" rtl="0" fontAlgn="b"/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Offer Online Tools and Content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94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Online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Career Interest Diagnostic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94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864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4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864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4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5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indent="-182563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endParaRPr lang="en-US" sz="1050" b="0" i="0" u="none" strike="noStrike" baseline="3000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900" i="1" baseline="0" dirty="0" smtClean="0"/>
                        <a:t>% of students who give instructors feel are effectively personally reflective (e.g., comfortably and reasonably respond in reflective exercises)</a:t>
                      </a:r>
                    </a:p>
                    <a:p>
                      <a:pPr marL="182563" marR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900" i="1" baseline="0" dirty="0" smtClean="0"/>
                        <a:t>% of students who articulate a professional goal that has a clear and achievable path to it (as judged by an adult)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None/>
                        <a:tabLst/>
                        <a:defRPr/>
                      </a:pPr>
                      <a:r>
                        <a:rPr lang="en-US" sz="900" i="1" dirty="0" smtClean="0"/>
                        <a:t>Written survey administered online upon completion of diagnostic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862">
                <a:tc vMerge="1"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94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Digital Curriculum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Offerings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94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864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5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864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4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80000"/>
                        <a:buFont typeface="Verdana"/>
                        <a:buBlip>
                          <a:blip r:embed="rId5"/>
                        </a:buBlip>
                      </a:pP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indent="-182563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endParaRPr lang="en-US" sz="1050" b="0" i="0" u="none" strike="noStrike" baseline="3000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900" i="1" baseline="0" dirty="0" smtClean="0"/>
                        <a:t>% of students who increase their score on the School Engagement Scale</a:t>
                      </a:r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None/>
                        <a:tabLst/>
                        <a:defRPr/>
                      </a:pPr>
                      <a:r>
                        <a:rPr lang="en-US" sz="900" i="1" dirty="0" smtClean="0"/>
                        <a:t>Written survey administered online upon completion of module</a:t>
                      </a:r>
                    </a:p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None/>
                        <a:tabLst/>
                        <a:defRPr/>
                      </a:pPr>
                      <a:endParaRPr lang="en-US" sz="900" i="1" dirty="0" smtClean="0"/>
                    </a:p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None/>
                        <a:tabLst/>
                        <a:defRPr/>
                      </a:pPr>
                      <a:r>
                        <a:rPr lang="en-US" sz="900" i="1" dirty="0" smtClean="0"/>
                        <a:t>To</a:t>
                      </a:r>
                      <a:r>
                        <a:rPr lang="en-US" sz="900" i="1" baseline="0" dirty="0" smtClean="0"/>
                        <a:t> be obtained from digital curriculum partner via sampling of students who engage with the digital offerings</a:t>
                      </a:r>
                      <a:endParaRPr lang="en-US" sz="900" i="1" dirty="0" smtClean="0"/>
                    </a:p>
                  </a:txBody>
                  <a:tcPr marL="41285" marR="2294" marT="2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" name="Slide Number Placeholder 1"/>
          <p:cNvSpPr txBox="1">
            <a:spLocks/>
          </p:cNvSpPr>
          <p:nvPr/>
        </p:nvSpPr>
        <p:spPr>
          <a:xfrm>
            <a:off x="7434992" y="6899275"/>
            <a:ext cx="2189162" cy="396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1984" y="182175"/>
            <a:ext cx="9405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81138"/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Youth Inc. intended impact maps to each program, with specific metrics and data collection plan / timing</a:t>
            </a:r>
          </a:p>
        </p:txBody>
      </p:sp>
    </p:spTree>
    <p:extLst>
      <p:ext uri="{BB962C8B-B14F-4D97-AF65-F5344CB8AC3E}">
        <p14:creationId xmlns:p14="http://schemas.microsoft.com/office/powerpoint/2010/main" val="1420283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ight Arrow 57"/>
          <p:cNvSpPr/>
          <p:nvPr/>
        </p:nvSpPr>
        <p:spPr>
          <a:xfrm>
            <a:off x="5891869" y="2381173"/>
            <a:ext cx="1110511" cy="3944469"/>
          </a:xfrm>
          <a:prstGeom prst="rightArrow">
            <a:avLst/>
          </a:prstGeom>
          <a:solidFill>
            <a:srgbClr val="D0D1D3">
              <a:lumMod val="75000"/>
            </a:srgbClr>
          </a:solidFill>
          <a:ln w="19050" cap="flat" cmpd="sng" algn="ctr">
            <a:noFill/>
            <a:prstDash val="solid"/>
          </a:ln>
          <a:effectLst/>
        </p:spPr>
        <p:txBody>
          <a:bodyPr lIns="45720" tIns="45720" rIns="45720" bIns="457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3835929" y="2381173"/>
            <a:ext cx="2195416" cy="3944470"/>
          </a:xfrm>
          <a:prstGeom prst="roundRect">
            <a:avLst>
              <a:gd name="adj" fmla="val 10633"/>
            </a:avLst>
          </a:prstGeom>
          <a:solidFill>
            <a:srgbClr val="A5A6A9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45720" tIns="45720" rIns="45720" bIns="457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pSp>
        <p:nvGrpSpPr>
          <p:cNvPr id="7" name="Group 6"/>
          <p:cNvGrpSpPr/>
          <p:nvPr>
            <p:custDataLst>
              <p:tags r:id="rId1"/>
            </p:custDataLst>
          </p:nvPr>
        </p:nvGrpSpPr>
        <p:grpSpPr>
          <a:xfrm>
            <a:off x="355600" y="2885457"/>
            <a:ext cx="3480329" cy="2935903"/>
            <a:chOff x="355600" y="2866955"/>
            <a:chExt cx="3480329" cy="2935903"/>
          </a:xfrm>
        </p:grpSpPr>
        <p:sp>
          <p:nvSpPr>
            <p:cNvPr id="60" name="Oval 59"/>
            <p:cNvSpPr/>
            <p:nvPr/>
          </p:nvSpPr>
          <p:spPr>
            <a:xfrm>
              <a:off x="355600" y="2866955"/>
              <a:ext cx="2769129" cy="1237346"/>
            </a:xfrm>
            <a:prstGeom prst="ellipse">
              <a:avLst/>
            </a:prstGeom>
            <a:solidFill>
              <a:schemeClr val="tx2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45720" tIns="45720" rIns="45720" bIns="45720" rtlCol="0" anchor="ctr"/>
            <a:lstStyle/>
            <a:p>
              <a:pPr algn="ctr">
                <a:defRPr/>
              </a:pPr>
              <a:r>
                <a:rPr lang="en-US" sz="1600" kern="0" dirty="0">
                  <a:solidFill>
                    <a:srgbClr val="FFFFFF"/>
                  </a:solidFill>
                  <a:latin typeface="Verdana"/>
                </a:rPr>
                <a:t>Student and teacher </a:t>
              </a:r>
              <a:r>
                <a:rPr lang="en-US" sz="1600" kern="0" dirty="0" smtClean="0">
                  <a:solidFill>
                    <a:srgbClr val="FFFFFF"/>
                  </a:solidFill>
                  <a:latin typeface="Verdana"/>
                </a:rPr>
                <a:t>guidance</a:t>
              </a:r>
              <a:endParaRPr lang="en-US" sz="1600" kern="0" dirty="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355600" y="4565512"/>
              <a:ext cx="2769129" cy="1237346"/>
            </a:xfrm>
            <a:prstGeom prst="ellipse">
              <a:avLst/>
            </a:prstGeom>
            <a:solidFill>
              <a:schemeClr val="tx2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45720" tIns="45720" rIns="45720" bIns="4572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Student-focused</a:t>
              </a:r>
              <a:r>
                <a:rPr kumimoji="0" lang="en-US" sz="1600" b="0" i="0" u="none" strike="noStrike" kern="0" cap="none" spc="0" normalizeH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 and led learning</a:t>
              </a: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63" name="Right Arrow 62"/>
            <p:cNvSpPr/>
            <p:nvPr/>
          </p:nvSpPr>
          <p:spPr>
            <a:xfrm>
              <a:off x="3124728" y="4757287"/>
              <a:ext cx="711201" cy="853796"/>
            </a:xfrm>
            <a:prstGeom prst="rightArrow">
              <a:avLst/>
            </a:prstGeom>
            <a:solidFill>
              <a:srgbClr val="D0D1D3">
                <a:lumMod val="75000"/>
              </a:srgbClr>
            </a:solidFill>
            <a:ln w="19050" cap="flat" cmpd="sng" algn="ctr">
              <a:noFill/>
              <a:prstDash val="solid"/>
            </a:ln>
            <a:effectLst/>
          </p:spPr>
          <p:txBody>
            <a:bodyPr lIns="45720" tIns="45720" rIns="45720" bIns="4572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65" name="Right Arrow 64"/>
            <p:cNvSpPr/>
            <p:nvPr/>
          </p:nvSpPr>
          <p:spPr>
            <a:xfrm>
              <a:off x="3124728" y="3058729"/>
              <a:ext cx="711201" cy="853796"/>
            </a:xfrm>
            <a:prstGeom prst="rightArrow">
              <a:avLst/>
            </a:prstGeom>
            <a:solidFill>
              <a:srgbClr val="D0D1D3">
                <a:lumMod val="75000"/>
              </a:srgbClr>
            </a:solidFill>
            <a:ln w="19050" cap="flat" cmpd="sng" algn="ctr">
              <a:noFill/>
              <a:prstDash val="solid"/>
            </a:ln>
            <a:effectLst/>
          </p:spPr>
          <p:txBody>
            <a:bodyPr lIns="45720" tIns="45720" rIns="45720" bIns="4572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7002380" y="2381173"/>
            <a:ext cx="1974486" cy="3944469"/>
          </a:xfrm>
          <a:prstGeom prst="rect">
            <a:avLst/>
          </a:prstGeom>
          <a:solidFill>
            <a:schemeClr val="tx2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45720" tIns="45720" rIns="45720" bIns="457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Underserved youth in Youth Inc.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lang="en-US" kern="0" dirty="0" smtClean="0">
                <a:solidFill>
                  <a:srgbClr val="FFFFFF"/>
                </a:solidFill>
                <a:latin typeface="Verdana"/>
              </a:rPr>
              <a:t>become significant contributors to their communities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pSp>
        <p:nvGrpSpPr>
          <p:cNvPr id="67" name="Group 66"/>
          <p:cNvGrpSpPr/>
          <p:nvPr>
            <p:custDataLst>
              <p:tags r:id="rId2"/>
            </p:custDataLst>
          </p:nvPr>
        </p:nvGrpSpPr>
        <p:grpSpPr>
          <a:xfrm>
            <a:off x="3982749" y="2555851"/>
            <a:ext cx="1894137" cy="3595113"/>
            <a:chOff x="3982749" y="2148269"/>
            <a:chExt cx="1894137" cy="4174410"/>
          </a:xfrm>
        </p:grpSpPr>
        <p:sp>
          <p:nvSpPr>
            <p:cNvPr id="68" name="Rounded Rectangle 67"/>
            <p:cNvSpPr/>
            <p:nvPr/>
          </p:nvSpPr>
          <p:spPr>
            <a:xfrm>
              <a:off x="3983744" y="2148269"/>
              <a:ext cx="1880036" cy="937306"/>
            </a:xfrm>
            <a:prstGeom prst="roundRect">
              <a:avLst/>
            </a:prstGeom>
            <a:solidFill>
              <a:schemeClr val="tx2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45720" tIns="45720" rIns="45720" bIns="4572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Students understand the landscape of possibilities</a:t>
              </a: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3996850" y="3227865"/>
              <a:ext cx="1880036" cy="937306"/>
            </a:xfrm>
            <a:prstGeom prst="roundRect">
              <a:avLst/>
            </a:prstGeom>
            <a:solidFill>
              <a:schemeClr val="tx2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45720" tIns="45720" rIns="45720" bIns="4572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Students identify an interest</a:t>
              </a: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3983744" y="4307461"/>
              <a:ext cx="1880036" cy="937306"/>
            </a:xfrm>
            <a:prstGeom prst="roundRect">
              <a:avLst/>
            </a:prstGeom>
            <a:solidFill>
              <a:schemeClr val="tx2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45720" tIns="45720" rIns="45720" bIns="4572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Students have the </a:t>
              </a:r>
              <a:r>
                <a:rPr lang="en-US" sz="1200" kern="0" dirty="0" smtClean="0">
                  <a:solidFill>
                    <a:srgbClr val="FFFFFF"/>
                  </a:solidFill>
                  <a:latin typeface="Verdana"/>
                </a:rPr>
                <a:t>resources to </a:t>
              </a:r>
              <a:r>
                <a:rPr kumimoji="0" lang="en-US" sz="1200" b="0" i="0" u="none" strike="noStrike" kern="0" cap="none" spc="0" normalizeH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pursue their interests</a:t>
              </a: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3982749" y="5385373"/>
              <a:ext cx="1880036" cy="937306"/>
            </a:xfrm>
            <a:prstGeom prst="roundRect">
              <a:avLst/>
            </a:prstGeom>
            <a:solidFill>
              <a:schemeClr val="tx2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45720" tIns="45720" rIns="45720" bIns="4572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Students independently</a:t>
              </a:r>
              <a:r>
                <a:rPr lang="en-US" sz="1200" kern="0" dirty="0" smtClean="0">
                  <a:solidFill>
                    <a:srgbClr val="FFFFFF"/>
                  </a:solidFill>
                  <a:latin typeface="Verdana"/>
                </a:rPr>
                <a:t> follow 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their passions</a:t>
              </a:r>
            </a:p>
          </p:txBody>
        </p:sp>
      </p:grpSp>
      <p:sp>
        <p:nvSpPr>
          <p:cNvPr id="72" name="TextBox 71"/>
          <p:cNvSpPr txBox="1"/>
          <p:nvPr>
            <p:custDataLst>
              <p:tags r:id="rId3"/>
            </p:custDataLst>
          </p:nvPr>
        </p:nvSpPr>
        <p:spPr>
          <a:xfrm>
            <a:off x="355600" y="1896877"/>
            <a:ext cx="2769129" cy="366767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en-US" b="1" cap="all" dirty="0" smtClean="0">
                <a:solidFill>
                  <a:prstClr val="black"/>
                </a:solidFill>
                <a:latin typeface="Verdana"/>
              </a:rPr>
              <a:t>Activities</a:t>
            </a:r>
          </a:p>
        </p:txBody>
      </p:sp>
      <p:sp>
        <p:nvSpPr>
          <p:cNvPr id="73" name="TextBox 72"/>
          <p:cNvSpPr txBox="1"/>
          <p:nvPr>
            <p:custDataLst>
              <p:tags r:id="rId4"/>
            </p:custDataLst>
          </p:nvPr>
        </p:nvSpPr>
        <p:spPr>
          <a:xfrm>
            <a:off x="3480329" y="1619878"/>
            <a:ext cx="2769129" cy="643766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en-US" b="1" cap="all" dirty="0" smtClean="0">
                <a:solidFill>
                  <a:prstClr val="black"/>
                </a:solidFill>
                <a:latin typeface="Verdana"/>
              </a:rPr>
              <a:t>Intermediate Outcomes</a:t>
            </a:r>
          </a:p>
        </p:txBody>
      </p:sp>
      <p:sp>
        <p:nvSpPr>
          <p:cNvPr id="74" name="TextBox 73"/>
          <p:cNvSpPr txBox="1"/>
          <p:nvPr>
            <p:custDataLst>
              <p:tags r:id="rId5"/>
            </p:custDataLst>
          </p:nvPr>
        </p:nvSpPr>
        <p:spPr>
          <a:xfrm>
            <a:off x="6605059" y="1896877"/>
            <a:ext cx="2769129" cy="366767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en-US" b="1" cap="all" dirty="0" smtClean="0">
                <a:solidFill>
                  <a:prstClr val="black"/>
                </a:solidFill>
                <a:latin typeface="Verdana"/>
              </a:rPr>
              <a:t>Ultimate Outcome</a:t>
            </a:r>
          </a:p>
        </p:txBody>
      </p:sp>
      <p:sp>
        <p:nvSpPr>
          <p:cNvPr id="78" name="Rectangle 77"/>
          <p:cNvSpPr/>
          <p:nvPr/>
        </p:nvSpPr>
        <p:spPr>
          <a:xfrm>
            <a:off x="1831" y="156118"/>
            <a:ext cx="9726126" cy="837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81138"/>
            <a:endParaRPr lang="en-US" sz="1900" dirty="0">
              <a:solidFill>
                <a:prstClr val="white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61984" y="178299"/>
            <a:ext cx="9405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81138"/>
            <a:r>
              <a:rPr lang="en-US" sz="2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Youth Inc.’s intended impact statement describes the outcomes it seeks</a:t>
            </a:r>
            <a:endParaRPr lang="en-US" sz="2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0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" smtClean="0">
                <a:solidFill>
                  <a:srgbClr val="FFFFFF"/>
                </a:solidFill>
              </a:rPr>
              <a:t>7_84 67_84</a:t>
            </a:r>
            <a:endParaRPr lang="en-US" sz="100" dirty="0">
              <a:solidFill>
                <a:srgbClr val="FFFFFF"/>
              </a:solidFill>
            </a:endParaRPr>
          </a:p>
        </p:txBody>
      </p:sp>
      <p:sp>
        <p:nvSpPr>
          <p:cNvPr id="23" name="Slide Number Placeholder 1"/>
          <p:cNvSpPr txBox="1">
            <a:spLocks/>
          </p:cNvSpPr>
          <p:nvPr/>
        </p:nvSpPr>
        <p:spPr>
          <a:xfrm>
            <a:off x="7434992" y="6899275"/>
            <a:ext cx="2189162" cy="396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873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24352299"/>
              </p:ext>
            </p:extLst>
          </p:nvPr>
        </p:nvGraphicFramePr>
        <p:xfrm>
          <a:off x="786719" y="1718091"/>
          <a:ext cx="8578118" cy="4824302"/>
        </p:xfrm>
        <a:graphic>
          <a:graphicData uri="http://schemas.openxmlformats.org/drawingml/2006/table">
            <a:tbl>
              <a:tblPr firstRow="1" bandRow="1"/>
              <a:tblGrid>
                <a:gridCol w="2984123"/>
                <a:gridCol w="5593995"/>
              </a:tblGrid>
              <a:tr h="466568">
                <a:tc gridSpan="2"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Youth Inc.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</a:rPr>
                        <a:t>’s Strategic Priorities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642274"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ctr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Examine and refine existing</a:t>
                      </a:r>
                      <a:r>
                        <a:rPr lang="en-US" sz="1600" b="1" baseline="0" dirty="0" smtClean="0"/>
                        <a:t> programs</a:t>
                      </a:r>
                      <a:endParaRPr lang="en-US" sz="1600" b="1" dirty="0" smtClean="0"/>
                    </a:p>
                  </a:txBody>
                  <a:tcPr marL="45720" marR="4572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182563" lvl="0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67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Continuousl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 improve and r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efine programs at Youth Inc.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enters</a:t>
                      </a:r>
                    </a:p>
                    <a:p>
                      <a:pPr marL="182563" lvl="0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67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Experiment with more 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teacher PD offerings as a means of having impact on more students</a:t>
                      </a:r>
                      <a:endParaRPr lang="en-US" sz="1400" b="0" i="0" kern="12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57730"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ctr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Expand the scholarship program</a:t>
                      </a:r>
                    </a:p>
                    <a:p>
                      <a:pPr marL="0" marR="0" indent="0" algn="ctr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</a:txBody>
                  <a:tcPr marL="45720" marR="4572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182563" lvl="0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67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Expand the college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scholarship program to an additional city</a:t>
                      </a:r>
                    </a:p>
                    <a:p>
                      <a:pPr marL="182563" lvl="0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67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Serve the graduates of the expanded program by increasing the number of seats in the college scholarship program</a:t>
                      </a:r>
                      <a:endParaRPr lang="en-US" sz="1400" b="0" i="1" kern="1200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57730"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ctr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Offer online tools and content to students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182563" lvl="0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67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Digitize Youth Inc.’s curriculum, in partnership</a:t>
                      </a:r>
                      <a:r>
                        <a:rPr lang="en-US" sz="14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with a major education content developer</a:t>
                      </a:r>
                      <a:endParaRPr lang="en-US" sz="1400" b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82563" lvl="0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67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Create a career interest diagnostic accessible</a:t>
                      </a:r>
                      <a:r>
                        <a:rPr lang="en-US" sz="14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to underserved youth</a:t>
                      </a:r>
                      <a:endParaRPr lang="en-US" sz="1400" b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" name="Picture 2" descr="https://d30y9cdsu7xlg0.cloudfront.net/png/62983-20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4" t="17846" r="6013" b="16308"/>
          <a:stretch/>
        </p:blipFill>
        <p:spPr bwMode="auto">
          <a:xfrm>
            <a:off x="1856922" y="2980425"/>
            <a:ext cx="987143" cy="84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://www.pearsonstudents.com/blog/wp-content/uploads/Business-Graduation-cap-icon-e1405948759775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3960" b="12839"/>
          <a:stretch/>
        </p:blipFill>
        <p:spPr bwMode="auto">
          <a:xfrm>
            <a:off x="1850826" y="4370374"/>
            <a:ext cx="999335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680" y="5746183"/>
            <a:ext cx="907627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val 19"/>
          <p:cNvSpPr/>
          <p:nvPr/>
        </p:nvSpPr>
        <p:spPr>
          <a:xfrm>
            <a:off x="256494" y="2184484"/>
            <a:ext cx="465748" cy="465748"/>
          </a:xfrm>
          <a:prstGeom prst="ellipse">
            <a:avLst/>
          </a:prstGeom>
          <a:solidFill>
            <a:schemeClr val="tx2"/>
          </a:solidFill>
          <a:ln w="19050" cap="flat" cmpd="sng" algn="ctr">
            <a:noFill/>
            <a:prstDash val="solid"/>
          </a:ln>
          <a:effectLst/>
        </p:spPr>
        <p:txBody>
          <a:bodyPr lIns="45720" tIns="45720" rIns="45720" bIns="457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</a:t>
            </a:r>
          </a:p>
        </p:txBody>
      </p:sp>
      <p:sp>
        <p:nvSpPr>
          <p:cNvPr id="21" name="Oval 20"/>
          <p:cNvSpPr/>
          <p:nvPr/>
        </p:nvSpPr>
        <p:spPr>
          <a:xfrm>
            <a:off x="256494" y="3825420"/>
            <a:ext cx="465748" cy="465748"/>
          </a:xfrm>
          <a:prstGeom prst="ellipse">
            <a:avLst/>
          </a:prstGeom>
          <a:solidFill>
            <a:schemeClr val="tx2"/>
          </a:solidFill>
          <a:ln w="19050" cap="flat" cmpd="sng" algn="ctr">
            <a:noFill/>
            <a:prstDash val="solid"/>
          </a:ln>
          <a:effectLst/>
        </p:spPr>
        <p:txBody>
          <a:bodyPr lIns="45720" tIns="45720" rIns="45720" bIns="457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</a:t>
            </a:r>
          </a:p>
        </p:txBody>
      </p:sp>
      <p:sp>
        <p:nvSpPr>
          <p:cNvPr id="22" name="Oval 21"/>
          <p:cNvSpPr/>
          <p:nvPr/>
        </p:nvSpPr>
        <p:spPr>
          <a:xfrm>
            <a:off x="256494" y="5193114"/>
            <a:ext cx="465748" cy="465748"/>
          </a:xfrm>
          <a:prstGeom prst="ellipse">
            <a:avLst/>
          </a:prstGeom>
          <a:solidFill>
            <a:schemeClr val="tx2"/>
          </a:solidFill>
          <a:ln w="19050" cap="flat" cmpd="sng" algn="ctr">
            <a:noFill/>
            <a:prstDash val="solid"/>
          </a:ln>
          <a:effectLst/>
        </p:spPr>
        <p:txBody>
          <a:bodyPr lIns="45720" tIns="45720" rIns="45720" bIns="457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1984" y="178299"/>
            <a:ext cx="9405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81138"/>
            <a:r>
              <a:rPr lang="en-US" sz="2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achieve its intended impact statement, Youth Inc. has decided to pursue the following three strategic priorities</a:t>
            </a:r>
            <a:endParaRPr lang="en-US" sz="2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" dirty="0" smtClean="0">
                <a:solidFill>
                  <a:srgbClr val="FFFFFF"/>
                </a:solidFill>
              </a:rPr>
              <a:t>16_85</a:t>
            </a:r>
            <a:endParaRPr lang="en-US" sz="100" dirty="0">
              <a:solidFill>
                <a:srgbClr val="FFFFFF"/>
              </a:solidFill>
            </a:endParaRPr>
          </a:p>
        </p:txBody>
      </p:sp>
      <p:sp>
        <p:nvSpPr>
          <p:cNvPr id="11" name="Slide Number Placeholder 1"/>
          <p:cNvSpPr txBox="1">
            <a:spLocks/>
          </p:cNvSpPr>
          <p:nvPr/>
        </p:nvSpPr>
        <p:spPr>
          <a:xfrm>
            <a:off x="7434992" y="6899275"/>
            <a:ext cx="2189162" cy="396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877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644574"/>
              </p:ext>
            </p:extLst>
          </p:nvPr>
        </p:nvGraphicFramePr>
        <p:xfrm>
          <a:off x="185098" y="5304594"/>
          <a:ext cx="9279191" cy="1698377"/>
        </p:xfrm>
        <a:graphic>
          <a:graphicData uri="http://schemas.openxmlformats.org/drawingml/2006/table">
            <a:tbl>
              <a:tblPr firstRow="1" bandRow="1"/>
              <a:tblGrid>
                <a:gridCol w="9279191"/>
              </a:tblGrid>
              <a:tr h="215265"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Proposed timeline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1408817"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indent="0" algn="ctr" defTabSz="981334" rtl="0" eaLnBrk="1" fontAlgn="ctr" latinLnBrk="0" hangingPunct="1">
                        <a:buSzPct val="180000"/>
                        <a:buFont typeface="Verdana" panose="020B0604030504040204" pitchFamily="34" charset="0"/>
                        <a:buNone/>
                      </a:pPr>
                      <a:endParaRPr lang="en-US" sz="1300" b="1" baseline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" dirty="0" smtClean="0">
                <a:solidFill>
                  <a:srgbClr val="FFFFFF"/>
                </a:solidFill>
              </a:rPr>
              <a:t>5_89 18_84 11_84 4_84 6_84 9_84</a:t>
            </a:r>
            <a:endParaRPr lang="en-US" sz="100" dirty="0">
              <a:solidFill>
                <a:srgbClr val="FFFFFF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53116635"/>
              </p:ext>
            </p:extLst>
          </p:nvPr>
        </p:nvGraphicFramePr>
        <p:xfrm>
          <a:off x="140494" y="1303938"/>
          <a:ext cx="9372600" cy="2656840"/>
        </p:xfrm>
        <a:graphic>
          <a:graphicData uri="http://schemas.openxmlformats.org/drawingml/2006/table">
            <a:tbl>
              <a:tblPr firstRow="1" bandRow="1"/>
              <a:tblGrid>
                <a:gridCol w="1582535"/>
                <a:gridCol w="7790065"/>
              </a:tblGrid>
              <a:tr h="2654745"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 idea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182563" indent="-182563" algn="l" defTabSz="981138" rtl="0" eaLnBrk="1" latinLnBrk="0" hangingPunct="1">
                        <a:lnSpc>
                          <a:spcPct val="100000"/>
                        </a:lnSpc>
                        <a:spcBef>
                          <a:spcPts val="323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Assess and refine existing programs 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 ensure that each is optimized in its contribution to Youth Inc.’s intended impact</a:t>
                      </a:r>
                    </a:p>
                    <a:p>
                      <a:pPr marL="182563" indent="-182563" algn="l" defTabSz="981138" rtl="0" eaLnBrk="1" latinLnBrk="0" hangingPunct="1">
                        <a:lnSpc>
                          <a:spcPct val="100000"/>
                        </a:lnSpc>
                        <a:spcBef>
                          <a:spcPts val="323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Institute a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robust system of performance measurement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connected to Youth Inc.’s intermediate outcomes, regularly using this data to evaluate the success of each program</a:t>
                      </a:r>
                    </a:p>
                    <a:p>
                      <a:pPr marL="182563" indent="-182563" algn="l" defTabSz="981138" rtl="0" eaLnBrk="1" latinLnBrk="0" hangingPunct="1">
                        <a:lnSpc>
                          <a:spcPct val="100000"/>
                        </a:lnSpc>
                        <a:spcBef>
                          <a:spcPts val="323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Additionally,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expand the teacher PD programs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by:</a:t>
                      </a:r>
                    </a:p>
                    <a:p>
                      <a:pPr marL="449263" lvl="1" indent="-182563" algn="l" defTabSz="981138" rtl="0" eaLnBrk="1" latinLnBrk="0" hangingPunct="1">
                        <a:lnSpc>
                          <a:spcPct val="100000"/>
                        </a:lnSpc>
                        <a:spcBef>
                          <a:spcPts val="971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-"/>
                      </a:pP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Offering a 1-week summer institute for teachers in summer 20XX</a:t>
                      </a:r>
                    </a:p>
                    <a:p>
                      <a:pPr marL="449263" lvl="1" indent="-182563" algn="l" defTabSz="981138" rtl="0" eaLnBrk="1" latinLnBrk="0" hangingPunct="1">
                        <a:lnSpc>
                          <a:spcPct val="100000"/>
                        </a:lnSpc>
                        <a:spcBef>
                          <a:spcPts val="971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-"/>
                      </a:pP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Holding an additional STEM Seminar in spring 20XX and in LA in fall 20XX</a:t>
                      </a:r>
                    </a:p>
                    <a:p>
                      <a:pPr marL="449263" lvl="1" indent="-182563" algn="l" defTabSz="981138" rtl="0" eaLnBrk="1" latinLnBrk="0" hangingPunct="1">
                        <a:lnSpc>
                          <a:spcPct val="100000"/>
                        </a:lnSpc>
                        <a:spcBef>
                          <a:spcPts val="971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-"/>
                      </a:pP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Inviting an additional 5 teachers to each week-long session of career programming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1984" y="178299"/>
            <a:ext cx="9405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81138"/>
            <a:r>
              <a:rPr lang="en-US" sz="24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Strategic Priority #1:</a:t>
            </a:r>
          </a:p>
          <a:p>
            <a:pPr defTabSz="981138"/>
            <a:r>
              <a:rPr lang="en-US" sz="2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Examine and refine existing programs</a:t>
            </a:r>
            <a:endParaRPr lang="en-US" sz="2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2" descr="https://d30y9cdsu7xlg0.cloudfront.net/png/62983-200.png"/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4" t="17846" r="6013" b="16308"/>
          <a:stretch/>
        </p:blipFill>
        <p:spPr bwMode="auto">
          <a:xfrm>
            <a:off x="8580658" y="171299"/>
            <a:ext cx="987143" cy="84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5"/>
          <p:cNvGrpSpPr>
            <a:grpSpLocks/>
          </p:cNvGrpSpPr>
          <p:nvPr>
            <p:custDataLst>
              <p:tags r:id="rId2"/>
            </p:custDataLst>
          </p:nvPr>
        </p:nvGrpSpPr>
        <p:grpSpPr bwMode="gray">
          <a:xfrm>
            <a:off x="344488" y="6197859"/>
            <a:ext cx="9040812" cy="477147"/>
            <a:chOff x="226" y="2029"/>
            <a:chExt cx="5330" cy="576"/>
          </a:xfrm>
          <a:solidFill>
            <a:schemeClr val="accent1"/>
          </a:solidFill>
          <a:effectLst/>
        </p:grpSpPr>
        <p:sp>
          <p:nvSpPr>
            <p:cNvPr id="19" name="Rectangle 6"/>
            <p:cNvSpPr>
              <a:spLocks noChangeArrowheads="1"/>
            </p:cNvSpPr>
            <p:nvPr/>
          </p:nvSpPr>
          <p:spPr bwMode="gray">
            <a:xfrm>
              <a:off x="226" y="2185"/>
              <a:ext cx="4797" cy="26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674667" fontAlgn="auto">
                <a:spcBef>
                  <a:spcPts val="0"/>
                </a:spcBef>
                <a:spcAft>
                  <a:spcPts val="0"/>
                </a:spcAft>
                <a:tabLst>
                  <a:tab pos="388445" algn="r"/>
                  <a:tab pos="1155112" algn="r"/>
                  <a:tab pos="1921779" algn="r"/>
                  <a:tab pos="2698669" algn="r"/>
                  <a:tab pos="3465336" algn="r"/>
                  <a:tab pos="4232003" algn="r"/>
                  <a:tab pos="5008893" algn="r"/>
                  <a:tab pos="5775560" algn="r"/>
                  <a:tab pos="6542227" algn="r"/>
                  <a:tab pos="7319117" algn="r"/>
                  <a:tab pos="8085784" algn="r"/>
                </a:tabLst>
                <a:defRPr/>
              </a:pPr>
              <a:endParaRPr lang="en-US" sz="105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0" name="AutoShape 7"/>
            <p:cNvSpPr>
              <a:spLocks noChangeArrowheads="1"/>
            </p:cNvSpPr>
            <p:nvPr/>
          </p:nvSpPr>
          <p:spPr bwMode="gray">
            <a:xfrm rot="5400000">
              <a:off x="4969" y="2018"/>
              <a:ext cx="576" cy="598"/>
            </a:xfrm>
            <a:prstGeom prst="flowChartExtra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 bwMode="gray">
          <a:xfrm>
            <a:off x="491383" y="6306258"/>
            <a:ext cx="576160" cy="248826"/>
          </a:xfrm>
          <a:prstGeom prst="rect">
            <a:avLst/>
          </a:prstGeom>
          <a:noFill/>
        </p:spPr>
        <p:txBody>
          <a:bodyPr wrap="none" lIns="43200" tIns="43200" rIns="43200" bIns="432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5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Year 1</a:t>
            </a:r>
            <a:endParaRPr lang="en-CA" sz="105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 bwMode="gray">
          <a:xfrm>
            <a:off x="3508427" y="6306258"/>
            <a:ext cx="576160" cy="248826"/>
          </a:xfrm>
          <a:prstGeom prst="rect">
            <a:avLst/>
          </a:prstGeom>
          <a:noFill/>
        </p:spPr>
        <p:txBody>
          <a:bodyPr wrap="none" lIns="43200" tIns="43200" rIns="43200" bIns="432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5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Year 2</a:t>
            </a:r>
            <a:endParaRPr lang="en-CA" sz="105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 bwMode="gray">
          <a:xfrm>
            <a:off x="6595320" y="6306258"/>
            <a:ext cx="576160" cy="248826"/>
          </a:xfrm>
          <a:prstGeom prst="rect">
            <a:avLst/>
          </a:prstGeom>
          <a:noFill/>
        </p:spPr>
        <p:txBody>
          <a:bodyPr wrap="none" lIns="43200" tIns="43200" rIns="43200" bIns="432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5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Year 3</a:t>
            </a:r>
            <a:endParaRPr lang="en-CA" sz="105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1" name="Group 10"/>
          <p:cNvGrpSpPr/>
          <p:nvPr>
            <p:custDataLst>
              <p:tags r:id="rId3"/>
            </p:custDataLst>
          </p:nvPr>
        </p:nvGrpSpPr>
        <p:grpSpPr>
          <a:xfrm>
            <a:off x="2589782" y="6514567"/>
            <a:ext cx="2558958" cy="648680"/>
            <a:chOff x="727532" y="6815647"/>
            <a:chExt cx="2558958" cy="648680"/>
          </a:xfrm>
        </p:grpSpPr>
        <p:sp>
          <p:nvSpPr>
            <p:cNvPr id="39" name="Rectangle 21"/>
            <p:cNvSpPr>
              <a:spLocks noChangeArrowheads="1"/>
            </p:cNvSpPr>
            <p:nvPr/>
          </p:nvSpPr>
          <p:spPr bwMode="gray">
            <a:xfrm>
              <a:off x="861116" y="6930150"/>
              <a:ext cx="2227263" cy="28761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FFFFFF"/>
                </a:gs>
              </a:gsLst>
              <a:lin ang="5400000" scaled="1"/>
            </a:gra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98133" tIns="49067" rIns="98133" bIns="49067" anchor="ctr"/>
            <a:lstStyle/>
            <a:p>
              <a:endParaRPr lang="en-CA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40" name="Group 39"/>
            <p:cNvGrpSpPr/>
            <p:nvPr>
              <p:custDataLst>
                <p:tags r:id="rId13"/>
              </p:custDataLst>
            </p:nvPr>
          </p:nvGrpSpPr>
          <p:grpSpPr>
            <a:xfrm>
              <a:off x="824371" y="6873259"/>
              <a:ext cx="2462119" cy="591068"/>
              <a:chOff x="6064848" y="4239528"/>
              <a:chExt cx="2461717" cy="3465205"/>
            </a:xfrm>
          </p:grpSpPr>
          <p:sp>
            <p:nvSpPr>
              <p:cNvPr id="41" name="Line 17"/>
              <p:cNvSpPr>
                <a:spLocks noChangeShapeType="1"/>
              </p:cNvSpPr>
              <p:nvPr/>
            </p:nvSpPr>
            <p:spPr bwMode="gray">
              <a:xfrm flipV="1">
                <a:off x="6064848" y="4239528"/>
                <a:ext cx="0" cy="2019731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prstDash val="sysDot"/>
                <a:round/>
                <a:headEnd/>
                <a:tailEnd/>
              </a:ln>
            </p:spPr>
            <p:txBody>
              <a:bodyPr lIns="98133" tIns="49067" rIns="98133" bIns="49067"/>
              <a:lstStyle/>
              <a:p>
                <a:endParaRPr lang="en-US" sz="11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2" name="TextBox 41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6124114" y="4456855"/>
                <a:ext cx="2402451" cy="3247878"/>
              </a:xfrm>
              <a:prstGeom prst="rect">
                <a:avLst/>
              </a:prstGeom>
              <a:noFill/>
            </p:spPr>
            <p:txBody>
              <a:bodyPr vert="horz" wrap="square" lIns="45720" rIns="45720" rtlCol="0">
                <a:spAutoFit/>
              </a:bodyPr>
              <a:lstStyle/>
              <a:p>
                <a:pPr>
                  <a:spcBef>
                    <a:spcPts val="528"/>
                  </a:spcBef>
                  <a:buSzPct val="100000"/>
                </a:pPr>
                <a:r>
                  <a:rPr lang="en-CA" sz="1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Establish means of collecting relevant metrics for each program and hire full-time resource</a:t>
                </a:r>
              </a:p>
            </p:txBody>
          </p:sp>
        </p:grpSp>
        <p:sp>
          <p:nvSpPr>
            <p:cNvPr id="43" name="Oval 24"/>
            <p:cNvSpPr>
              <a:spLocks noChangeArrowheads="1"/>
            </p:cNvSpPr>
            <p:nvPr/>
          </p:nvSpPr>
          <p:spPr bwMode="gray">
            <a:xfrm>
              <a:off x="727532" y="6815647"/>
              <a:ext cx="91440" cy="9299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D0D1D3"/>
              </a:solidFill>
              <a:round/>
              <a:headEnd/>
              <a:tailEnd/>
            </a:ln>
          </p:spPr>
          <p:txBody>
            <a:bodyPr wrap="none" lIns="98133" tIns="49067" rIns="98133" bIns="49067" anchor="ctr"/>
            <a:lstStyle/>
            <a:p>
              <a:endParaRPr lang="en-CA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4" name="Group 3"/>
          <p:cNvGrpSpPr/>
          <p:nvPr>
            <p:custDataLst>
              <p:tags r:id="rId4"/>
            </p:custDataLst>
          </p:nvPr>
        </p:nvGrpSpPr>
        <p:grpSpPr>
          <a:xfrm>
            <a:off x="5029597" y="6512517"/>
            <a:ext cx="2383374" cy="645390"/>
            <a:chOff x="3345764" y="6813597"/>
            <a:chExt cx="2383374" cy="645390"/>
          </a:xfrm>
        </p:grpSpPr>
        <p:sp>
          <p:nvSpPr>
            <p:cNvPr id="44" name="Rectangle 21"/>
            <p:cNvSpPr>
              <a:spLocks noChangeArrowheads="1"/>
            </p:cNvSpPr>
            <p:nvPr/>
          </p:nvSpPr>
          <p:spPr bwMode="gray">
            <a:xfrm>
              <a:off x="3479347" y="6928100"/>
              <a:ext cx="2227263" cy="28761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FFFFFF"/>
                </a:gs>
              </a:gsLst>
              <a:lin ang="5400000" scaled="1"/>
            </a:gra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98133" tIns="49067" rIns="98133" bIns="49067" anchor="ctr"/>
            <a:lstStyle/>
            <a:p>
              <a:endParaRPr lang="en-CA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45" name="Group 44"/>
            <p:cNvGrpSpPr/>
            <p:nvPr>
              <p:custDataLst>
                <p:tags r:id="rId11"/>
              </p:custDataLst>
            </p:nvPr>
          </p:nvGrpSpPr>
          <p:grpSpPr>
            <a:xfrm>
              <a:off x="3442601" y="6871207"/>
              <a:ext cx="2286537" cy="587780"/>
              <a:chOff x="6064848" y="4239528"/>
              <a:chExt cx="2286164" cy="3781286"/>
            </a:xfrm>
          </p:grpSpPr>
          <p:sp>
            <p:nvSpPr>
              <p:cNvPr id="46" name="Line 17"/>
              <p:cNvSpPr>
                <a:spLocks noChangeShapeType="1"/>
              </p:cNvSpPr>
              <p:nvPr/>
            </p:nvSpPr>
            <p:spPr bwMode="gray">
              <a:xfrm flipV="1">
                <a:off x="6064848" y="4239528"/>
                <a:ext cx="0" cy="2019731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prstDash val="sysDot"/>
                <a:round/>
                <a:headEnd/>
                <a:tailEnd/>
              </a:ln>
            </p:spPr>
            <p:txBody>
              <a:bodyPr lIns="98133" tIns="49067" rIns="98133" bIns="49067"/>
              <a:lstStyle/>
              <a:p>
                <a:endParaRPr lang="en-US" sz="11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7" name="TextBox 46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6124114" y="4456853"/>
                <a:ext cx="2226898" cy="3563961"/>
              </a:xfrm>
              <a:prstGeom prst="rect">
                <a:avLst/>
              </a:prstGeom>
              <a:noFill/>
            </p:spPr>
            <p:txBody>
              <a:bodyPr vert="horz" wrap="square" lIns="45720" rIns="45720" rtlCol="0">
                <a:spAutoFit/>
              </a:bodyPr>
              <a:lstStyle/>
              <a:p>
                <a:pPr>
                  <a:spcBef>
                    <a:spcPts val="528"/>
                  </a:spcBef>
                  <a:buSzPct val="100000"/>
                </a:pPr>
                <a:r>
                  <a:rPr lang="en-CA" sz="1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Begin refining programs and enter into cycle of continuous improvement</a:t>
                </a:r>
              </a:p>
            </p:txBody>
          </p:sp>
        </p:grpSp>
        <p:sp>
          <p:nvSpPr>
            <p:cNvPr id="48" name="Oval 24"/>
            <p:cNvSpPr>
              <a:spLocks noChangeArrowheads="1"/>
            </p:cNvSpPr>
            <p:nvPr/>
          </p:nvSpPr>
          <p:spPr bwMode="gray">
            <a:xfrm>
              <a:off x="3345764" y="6813597"/>
              <a:ext cx="91440" cy="9299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D0D1D3"/>
              </a:solidFill>
              <a:round/>
              <a:headEnd/>
              <a:tailEnd/>
            </a:ln>
          </p:spPr>
          <p:txBody>
            <a:bodyPr wrap="none" lIns="98133" tIns="49067" rIns="98133" bIns="49067" anchor="ctr"/>
            <a:lstStyle/>
            <a:p>
              <a:endParaRPr lang="en-CA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6" name="Group 5"/>
          <p:cNvGrpSpPr/>
          <p:nvPr>
            <p:custDataLst>
              <p:tags r:id="rId5"/>
            </p:custDataLst>
          </p:nvPr>
        </p:nvGrpSpPr>
        <p:grpSpPr>
          <a:xfrm>
            <a:off x="7319364" y="5740469"/>
            <a:ext cx="2065936" cy="575335"/>
            <a:chOff x="3817882" y="6186512"/>
            <a:chExt cx="2367018" cy="575335"/>
          </a:xfrm>
        </p:grpSpPr>
        <p:sp>
          <p:nvSpPr>
            <p:cNvPr id="30" name="Rectangle 18"/>
            <p:cNvSpPr>
              <a:spLocks noChangeArrowheads="1"/>
            </p:cNvSpPr>
            <p:nvPr/>
          </p:nvSpPr>
          <p:spPr bwMode="gray">
            <a:xfrm>
              <a:off x="3956050" y="6186512"/>
              <a:ext cx="2228850" cy="415721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FFFFFF"/>
                </a:gs>
              </a:gsLst>
              <a:lin ang="5400000" scaled="1"/>
            </a:gra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98133" tIns="49067" rIns="98133" bIns="49067" anchor="ctr"/>
            <a:lstStyle/>
            <a:p>
              <a:endParaRPr lang="en-CA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31" name="Group 30"/>
            <p:cNvGrpSpPr/>
            <p:nvPr>
              <p:custDataLst>
                <p:tags r:id="rId9"/>
              </p:custDataLst>
            </p:nvPr>
          </p:nvGrpSpPr>
          <p:grpSpPr>
            <a:xfrm>
              <a:off x="3913132" y="6212557"/>
              <a:ext cx="2268536" cy="457200"/>
              <a:chOff x="585692" y="1681522"/>
              <a:chExt cx="2268166" cy="2766016"/>
            </a:xfrm>
          </p:grpSpPr>
          <p:sp>
            <p:nvSpPr>
              <p:cNvPr id="32" name="Line 12"/>
              <p:cNvSpPr>
                <a:spLocks noChangeShapeType="1"/>
              </p:cNvSpPr>
              <p:nvPr/>
            </p:nvSpPr>
            <p:spPr bwMode="gray">
              <a:xfrm flipV="1">
                <a:off x="585692" y="1681522"/>
                <a:ext cx="0" cy="2766016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prstDash val="sysDot"/>
                <a:round/>
                <a:headEnd/>
                <a:tailEnd/>
              </a:ln>
            </p:spPr>
            <p:txBody>
              <a:bodyPr lIns="98133" tIns="49067" rIns="98133" bIns="49067"/>
              <a:lstStyle/>
              <a:p>
                <a:endParaRPr lang="en-US" sz="11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3" name="TextBox 32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626960" y="1681522"/>
                <a:ext cx="2226898" cy="2420627"/>
              </a:xfrm>
              <a:prstGeom prst="rect">
                <a:avLst/>
              </a:prstGeom>
              <a:noFill/>
            </p:spPr>
            <p:txBody>
              <a:bodyPr vert="horz" wrap="square" lIns="45720" rIns="45720" rtlCol="0">
                <a:spAutoFit/>
              </a:bodyPr>
              <a:lstStyle/>
              <a:p>
                <a:pPr>
                  <a:spcBef>
                    <a:spcPts val="528"/>
                  </a:spcBef>
                  <a:buSzPct val="100000"/>
                </a:pPr>
                <a:r>
                  <a:rPr lang="en-CA" sz="1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Reconsider allocation of resources to programs (ongoing)</a:t>
                </a:r>
              </a:p>
            </p:txBody>
          </p:sp>
        </p:grpSp>
        <p:sp>
          <p:nvSpPr>
            <p:cNvPr id="49" name="Oval 24"/>
            <p:cNvSpPr>
              <a:spLocks noChangeArrowheads="1"/>
            </p:cNvSpPr>
            <p:nvPr/>
          </p:nvSpPr>
          <p:spPr bwMode="gray">
            <a:xfrm>
              <a:off x="3817882" y="6668857"/>
              <a:ext cx="91440" cy="9299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D0D1D3"/>
              </a:solidFill>
              <a:round/>
              <a:headEnd/>
              <a:tailEnd/>
            </a:ln>
          </p:spPr>
          <p:txBody>
            <a:bodyPr wrap="none" lIns="98133" tIns="49067" rIns="98133" bIns="49067" anchor="ctr"/>
            <a:lstStyle/>
            <a:p>
              <a:endParaRPr lang="en-CA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" name="Group 8"/>
          <p:cNvGrpSpPr/>
          <p:nvPr>
            <p:custDataLst>
              <p:tags r:id="rId6"/>
            </p:custDataLst>
          </p:nvPr>
        </p:nvGrpSpPr>
        <p:grpSpPr>
          <a:xfrm>
            <a:off x="3423306" y="5875425"/>
            <a:ext cx="2367017" cy="458494"/>
            <a:chOff x="490538" y="6209958"/>
            <a:chExt cx="2367017" cy="458494"/>
          </a:xfrm>
        </p:grpSpPr>
        <p:sp>
          <p:nvSpPr>
            <p:cNvPr id="13" name="Rectangle 18"/>
            <p:cNvSpPr>
              <a:spLocks noChangeArrowheads="1"/>
            </p:cNvSpPr>
            <p:nvPr/>
          </p:nvSpPr>
          <p:spPr bwMode="gray">
            <a:xfrm>
              <a:off x="628705" y="6209958"/>
              <a:ext cx="2228850" cy="415721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FFFFFF"/>
                </a:gs>
              </a:gsLst>
              <a:lin ang="5400000" scaled="1"/>
            </a:gra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98133" tIns="49067" rIns="98133" bIns="49067" anchor="ctr"/>
            <a:lstStyle/>
            <a:p>
              <a:endParaRPr lang="en-CA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7" name="Group 26"/>
            <p:cNvGrpSpPr/>
            <p:nvPr>
              <p:custDataLst>
                <p:tags r:id="rId7"/>
              </p:custDataLst>
            </p:nvPr>
          </p:nvGrpSpPr>
          <p:grpSpPr>
            <a:xfrm>
              <a:off x="585788" y="6212558"/>
              <a:ext cx="2268536" cy="342623"/>
              <a:chOff x="585692" y="1681522"/>
              <a:chExt cx="2268166" cy="2002264"/>
            </a:xfrm>
          </p:grpSpPr>
          <p:sp>
            <p:nvSpPr>
              <p:cNvPr id="28" name="Line 12"/>
              <p:cNvSpPr>
                <a:spLocks noChangeShapeType="1"/>
              </p:cNvSpPr>
              <p:nvPr/>
            </p:nvSpPr>
            <p:spPr bwMode="gray">
              <a:xfrm flipV="1">
                <a:off x="585692" y="1681522"/>
                <a:ext cx="0" cy="20022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prstDash val="sysDot"/>
                <a:round/>
                <a:headEnd/>
                <a:tailEnd/>
              </a:ln>
            </p:spPr>
            <p:txBody>
              <a:bodyPr lIns="98133" tIns="49067" rIns="98133" bIns="49067"/>
              <a:lstStyle/>
              <a:p>
                <a:endParaRPr lang="en-US" sz="11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9" name="TextBox 28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626960" y="1681522"/>
                <a:ext cx="2226898" cy="1438897"/>
              </a:xfrm>
              <a:prstGeom prst="rect">
                <a:avLst/>
              </a:prstGeom>
              <a:noFill/>
            </p:spPr>
            <p:txBody>
              <a:bodyPr vert="horz" wrap="square" lIns="45720" rIns="45720" rtlCol="0">
                <a:spAutoFit/>
              </a:bodyPr>
              <a:lstStyle/>
              <a:p>
                <a:pPr>
                  <a:spcBef>
                    <a:spcPts val="528"/>
                  </a:spcBef>
                  <a:buSzPct val="100000"/>
                </a:pPr>
                <a:r>
                  <a:rPr lang="en-CA" sz="1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Establish data baseline and goals</a:t>
                </a:r>
              </a:p>
            </p:txBody>
          </p:sp>
        </p:grpSp>
        <p:sp>
          <p:nvSpPr>
            <p:cNvPr id="50" name="Oval 24"/>
            <p:cNvSpPr>
              <a:spLocks noChangeArrowheads="1"/>
            </p:cNvSpPr>
            <p:nvPr/>
          </p:nvSpPr>
          <p:spPr bwMode="gray">
            <a:xfrm>
              <a:off x="490538" y="6575462"/>
              <a:ext cx="91440" cy="9299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D0D1D3"/>
              </a:solidFill>
              <a:round/>
              <a:headEnd/>
              <a:tailEnd/>
            </a:ln>
          </p:spPr>
          <p:txBody>
            <a:bodyPr wrap="none" lIns="98133" tIns="49067" rIns="98133" bIns="49067" anchor="ctr"/>
            <a:lstStyle/>
            <a:p>
              <a:endParaRPr lang="en-CA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015429"/>
              </p:ext>
            </p:extLst>
          </p:nvPr>
        </p:nvGraphicFramePr>
        <p:xfrm>
          <a:off x="185098" y="4228624"/>
          <a:ext cx="9279191" cy="777240"/>
        </p:xfrm>
        <a:graphic>
          <a:graphicData uri="http://schemas.openxmlformats.org/drawingml/2006/table">
            <a:tbl>
              <a:tblPr firstRow="1" bandRow="1"/>
              <a:tblGrid>
                <a:gridCol w="1135916"/>
                <a:gridCol w="1558202"/>
                <a:gridCol w="1115122"/>
                <a:gridCol w="2343639"/>
                <a:gridCol w="1138459"/>
                <a:gridCol w="1987853"/>
              </a:tblGrid>
              <a:tr h="0">
                <a:tc gridSpan="6"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Reach, impact and resources required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264136"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indent="0" algn="ctr" defTabSz="981334" rtl="0" eaLnBrk="1" fontAlgn="ctr" latinLnBrk="0" hangingPunct="1">
                        <a:buSzPct val="180000"/>
                        <a:buFont typeface="Verdana" panose="020B0604030504040204" pitchFamily="34" charset="0"/>
                        <a:buNone/>
                      </a:pPr>
                      <a:r>
                        <a:rPr lang="en-US" sz="1300" b="1" baseline="0" dirty="0" smtClean="0"/>
                        <a:t>&gt;25K students    </a:t>
                      </a:r>
                      <a:endParaRPr lang="en-US" sz="1300" b="1" baseline="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l"/>
                      <a:r>
                        <a:rPr lang="en-US" sz="1300" dirty="0" smtClean="0"/>
                        <a:t>Incremental reach of impact</a:t>
                      </a:r>
                      <a:endParaRPr lang="en-US" sz="1300" dirty="0"/>
                    </a:p>
                  </a:txBody>
                  <a:tcPr marL="45720" marR="4572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indent="0" algn="ctr" defTabSz="981334" rtl="0" eaLnBrk="1" fontAlgn="ctr" latinLnBrk="0" hangingPunct="1">
                        <a:buSzPct val="180000"/>
                        <a:buFont typeface="Verdana" panose="020B0604030504040204" pitchFamily="34" charset="0"/>
                        <a:buNone/>
                      </a:pP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</a:rPr>
                        <a:t>Medium/</a:t>
                      </a:r>
                      <a:br>
                        <a:rPr lang="en-US" sz="1300" b="1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endParaRPr lang="en-US" sz="13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l"/>
                      <a:r>
                        <a:rPr lang="en-US" sz="1300" dirty="0" smtClean="0"/>
                        <a:t>Expected depth of impact on each student</a:t>
                      </a:r>
                      <a:endParaRPr lang="en-US" sz="1300" dirty="0"/>
                    </a:p>
                  </a:txBody>
                  <a:tcPr marL="45720" marR="4572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ctr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</a:rPr>
                        <a:t>~$X00 K </a:t>
                      </a:r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Estimated</a:t>
                      </a:r>
                      <a:r>
                        <a:rPr lang="en-US" sz="1300" baseline="0" dirty="0" smtClean="0"/>
                        <a:t> r</a:t>
                      </a:r>
                      <a:r>
                        <a:rPr lang="en-US" sz="1300" dirty="0" smtClean="0"/>
                        <a:t>esources required over 5 years</a:t>
                      </a:r>
                    </a:p>
                  </a:txBody>
                  <a:tcPr marL="45720" marR="4572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" name="Slide Number Placeholder 1"/>
          <p:cNvSpPr txBox="1">
            <a:spLocks/>
          </p:cNvSpPr>
          <p:nvPr/>
        </p:nvSpPr>
        <p:spPr>
          <a:xfrm>
            <a:off x="7434992" y="6899275"/>
            <a:ext cx="2189162" cy="396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20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" name="Table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877927"/>
              </p:ext>
            </p:extLst>
          </p:nvPr>
        </p:nvGraphicFramePr>
        <p:xfrm>
          <a:off x="185098" y="4970059"/>
          <a:ext cx="9279191" cy="2189027"/>
        </p:xfrm>
        <a:graphic>
          <a:graphicData uri="http://schemas.openxmlformats.org/drawingml/2006/table">
            <a:tbl>
              <a:tblPr firstRow="1" bandRow="1"/>
              <a:tblGrid>
                <a:gridCol w="9279191"/>
              </a:tblGrid>
              <a:tr h="215265"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Proposed timeline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1899467"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indent="0" algn="ctr" defTabSz="981334" rtl="0" eaLnBrk="1" fontAlgn="ctr" latinLnBrk="0" hangingPunct="1">
                        <a:buSzPct val="180000"/>
                        <a:buFont typeface="Verdana" panose="020B0604030504040204" pitchFamily="34" charset="0"/>
                        <a:buNone/>
                      </a:pPr>
                      <a:endParaRPr lang="en-US" sz="1300" b="1" baseline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" dirty="0" smtClean="0">
                <a:solidFill>
                  <a:srgbClr val="FFFFFF"/>
                </a:solidFill>
              </a:rPr>
              <a:t>5_89 52_84 58_84 64_84 70_84 78_84 89_84 95_84 101_84</a:t>
            </a:r>
            <a:endParaRPr lang="en-US" sz="100" dirty="0">
              <a:solidFill>
                <a:srgbClr val="FFFFFF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53711224"/>
              </p:ext>
            </p:extLst>
          </p:nvPr>
        </p:nvGraphicFramePr>
        <p:xfrm>
          <a:off x="185098" y="1337392"/>
          <a:ext cx="9344545" cy="2342509"/>
        </p:xfrm>
        <a:graphic>
          <a:graphicData uri="http://schemas.openxmlformats.org/drawingml/2006/table">
            <a:tbl>
              <a:tblPr firstRow="1" bandRow="1"/>
              <a:tblGrid>
                <a:gridCol w="1554480"/>
                <a:gridCol w="7790065"/>
              </a:tblGrid>
              <a:tr h="2342509"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 idea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182563" marR="0" indent="-182563" algn="l" defTabSz="981138" rtl="0" eaLnBrk="1" fontAlgn="auto" latinLnBrk="0" hangingPunct="1">
                        <a:lnSpc>
                          <a:spcPct val="100000"/>
                        </a:lnSpc>
                        <a:spcBef>
                          <a:spcPts val="454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Expand the scholarship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program by launching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 a new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 cohort of ten 12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 graders starting in the 20XX-20YY school year in a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new East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 Coast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city</a:t>
                      </a:r>
                    </a:p>
                    <a:p>
                      <a:pPr marL="182563" marR="0" indent="-182563" algn="l" defTabSz="981138" rtl="0" eaLnBrk="1" fontAlgn="auto" latinLnBrk="0" hangingPunct="1">
                        <a:lnSpc>
                          <a:spcPct val="100000"/>
                        </a:lnSpc>
                        <a:spcBef>
                          <a:spcPts val="454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scholarship prep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program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will then be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expanded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 to support the graduating cohort of 10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students each year as college scholars</a:t>
                      </a:r>
                    </a:p>
                    <a:p>
                      <a:pPr marL="182563" marR="0" indent="-182563" algn="l" defTabSz="981138" rtl="0" eaLnBrk="1" fontAlgn="auto" latinLnBrk="0" hangingPunct="1">
                        <a:lnSpc>
                          <a:spcPct val="100000"/>
                        </a:lnSpc>
                        <a:spcBef>
                          <a:spcPts val="454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At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steady state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, there will be a total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 of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10 East Coast students and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40 College Scholars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(4 cohorts of 10 students each)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each year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1984" y="178299"/>
            <a:ext cx="9405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81138"/>
            <a:r>
              <a:rPr lang="en-US" sz="24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Strategic Priority #2:</a:t>
            </a:r>
          </a:p>
          <a:p>
            <a:pPr defTabSz="981138"/>
            <a:r>
              <a:rPr lang="en-US" sz="2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Expand the scholarship Program</a:t>
            </a:r>
            <a:endParaRPr lang="en-US" sz="2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3" name="Picture 4" descr="http://www.pearsonstudents.com/blog/wp-content/uploads/Business-Graduation-cap-icon-e1405948759775.png"/>
          <p:cNvPicPr>
            <a:picLocks noChangeAspect="1" noChangeArrowheads="1"/>
          </p:cNvPicPr>
          <p:nvPr/>
        </p:nvPicPr>
        <p:blipFill rotWithShape="1">
          <a:blip r:embed="rId24" cstate="print">
            <a:extLst>
              <a:ext uri="{BEBA8EAE-BF5A-486C-A8C5-ECC9F3942E4B}">
                <a14:imgProps xmlns:a14="http://schemas.microsoft.com/office/drawing/2010/main">
                  <a14:imgLayer r:embed="rId25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3960" b="12839"/>
          <a:stretch/>
        </p:blipFill>
        <p:spPr bwMode="auto">
          <a:xfrm>
            <a:off x="8601919" y="228037"/>
            <a:ext cx="999335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2" name="Group 5"/>
          <p:cNvGrpSpPr>
            <a:grpSpLocks/>
          </p:cNvGrpSpPr>
          <p:nvPr>
            <p:custDataLst>
              <p:tags r:id="rId2"/>
            </p:custDataLst>
          </p:nvPr>
        </p:nvGrpSpPr>
        <p:grpSpPr bwMode="gray">
          <a:xfrm>
            <a:off x="344488" y="5997139"/>
            <a:ext cx="9040812" cy="477147"/>
            <a:chOff x="226" y="2029"/>
            <a:chExt cx="5330" cy="576"/>
          </a:xfrm>
          <a:solidFill>
            <a:schemeClr val="accent1"/>
          </a:solidFill>
          <a:effectLst/>
        </p:grpSpPr>
        <p:sp>
          <p:nvSpPr>
            <p:cNvPr id="53" name="Rectangle 6"/>
            <p:cNvSpPr>
              <a:spLocks noChangeArrowheads="1"/>
            </p:cNvSpPr>
            <p:nvPr/>
          </p:nvSpPr>
          <p:spPr bwMode="gray">
            <a:xfrm>
              <a:off x="226" y="2185"/>
              <a:ext cx="4797" cy="26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674667" fontAlgn="auto">
                <a:spcBef>
                  <a:spcPts val="0"/>
                </a:spcBef>
                <a:spcAft>
                  <a:spcPts val="0"/>
                </a:spcAft>
                <a:tabLst>
                  <a:tab pos="388445" algn="r"/>
                  <a:tab pos="1155112" algn="r"/>
                  <a:tab pos="1921779" algn="r"/>
                  <a:tab pos="2698669" algn="r"/>
                  <a:tab pos="3465336" algn="r"/>
                  <a:tab pos="4232003" algn="r"/>
                  <a:tab pos="5008893" algn="r"/>
                  <a:tab pos="5775560" algn="r"/>
                  <a:tab pos="6542227" algn="r"/>
                  <a:tab pos="7319117" algn="r"/>
                  <a:tab pos="8085784" algn="r"/>
                </a:tabLst>
                <a:defRPr/>
              </a:pPr>
              <a:endParaRPr lang="en-US" sz="105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4" name="AutoShape 7"/>
            <p:cNvSpPr>
              <a:spLocks noChangeArrowheads="1"/>
            </p:cNvSpPr>
            <p:nvPr/>
          </p:nvSpPr>
          <p:spPr bwMode="gray">
            <a:xfrm rot="5400000">
              <a:off x="4969" y="2018"/>
              <a:ext cx="576" cy="598"/>
            </a:xfrm>
            <a:prstGeom prst="flowChartExtra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56" name="TextBox 55"/>
          <p:cNvSpPr txBox="1"/>
          <p:nvPr/>
        </p:nvSpPr>
        <p:spPr bwMode="gray">
          <a:xfrm>
            <a:off x="501090" y="6096736"/>
            <a:ext cx="576160" cy="248826"/>
          </a:xfrm>
          <a:prstGeom prst="rect">
            <a:avLst/>
          </a:prstGeom>
          <a:noFill/>
        </p:spPr>
        <p:txBody>
          <a:bodyPr wrap="none" lIns="43200" tIns="43200" rIns="43200" bIns="432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5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Year 1</a:t>
            </a:r>
            <a:endParaRPr lang="en-CA" sz="105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 bwMode="gray">
          <a:xfrm>
            <a:off x="2272674" y="6096736"/>
            <a:ext cx="576160" cy="248826"/>
          </a:xfrm>
          <a:prstGeom prst="rect">
            <a:avLst/>
          </a:prstGeom>
          <a:noFill/>
        </p:spPr>
        <p:txBody>
          <a:bodyPr wrap="none" lIns="43200" tIns="43200" rIns="43200" bIns="432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5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Year 2</a:t>
            </a:r>
            <a:endParaRPr lang="en-CA" sz="105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58" name="Group 57"/>
          <p:cNvGrpSpPr/>
          <p:nvPr>
            <p:custDataLst>
              <p:tags r:id="rId3"/>
            </p:custDataLst>
          </p:nvPr>
        </p:nvGrpSpPr>
        <p:grpSpPr>
          <a:xfrm>
            <a:off x="1128973" y="6313847"/>
            <a:ext cx="1426837" cy="648680"/>
            <a:chOff x="727532" y="6815647"/>
            <a:chExt cx="1426837" cy="648680"/>
          </a:xfrm>
        </p:grpSpPr>
        <p:sp>
          <p:nvSpPr>
            <p:cNvPr id="59" name="Rectangle 21"/>
            <p:cNvSpPr>
              <a:spLocks noChangeArrowheads="1"/>
            </p:cNvSpPr>
            <p:nvPr/>
          </p:nvSpPr>
          <p:spPr bwMode="gray">
            <a:xfrm>
              <a:off x="861117" y="6930150"/>
              <a:ext cx="1293252" cy="28761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FFFFFF"/>
                </a:gs>
              </a:gsLst>
              <a:lin ang="5400000" scaled="1"/>
            </a:gra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98133" tIns="49067" rIns="98133" bIns="49067" anchor="ctr"/>
            <a:lstStyle/>
            <a:p>
              <a:endParaRPr lang="en-CA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0" name="Group 59"/>
            <p:cNvGrpSpPr/>
            <p:nvPr>
              <p:custDataLst>
                <p:tags r:id="rId21"/>
              </p:custDataLst>
            </p:nvPr>
          </p:nvGrpSpPr>
          <p:grpSpPr>
            <a:xfrm>
              <a:off x="824369" y="6873259"/>
              <a:ext cx="1324602" cy="591068"/>
              <a:chOff x="6064848" y="4239528"/>
              <a:chExt cx="1324386" cy="3465206"/>
            </a:xfrm>
          </p:grpSpPr>
          <p:sp>
            <p:nvSpPr>
              <p:cNvPr id="62" name="Line 17"/>
              <p:cNvSpPr>
                <a:spLocks noChangeShapeType="1"/>
              </p:cNvSpPr>
              <p:nvPr/>
            </p:nvSpPr>
            <p:spPr bwMode="gray">
              <a:xfrm flipV="1">
                <a:off x="6064848" y="4239528"/>
                <a:ext cx="0" cy="3216467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prstDash val="sysDot"/>
                <a:round/>
                <a:headEnd/>
                <a:tailEnd/>
              </a:ln>
            </p:spPr>
            <p:txBody>
              <a:bodyPr lIns="98133" tIns="49067" rIns="98133" bIns="49067"/>
              <a:lstStyle/>
              <a:p>
                <a:endParaRPr lang="en-US" sz="11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63" name="TextBox 62"/>
              <p:cNvSpPr txBox="1"/>
              <p:nvPr>
                <p:custDataLst>
                  <p:tags r:id="rId22"/>
                </p:custDataLst>
              </p:nvPr>
            </p:nvSpPr>
            <p:spPr>
              <a:xfrm>
                <a:off x="6124115" y="4456855"/>
                <a:ext cx="1265119" cy="3247879"/>
              </a:xfrm>
              <a:prstGeom prst="rect">
                <a:avLst/>
              </a:prstGeom>
              <a:noFill/>
            </p:spPr>
            <p:txBody>
              <a:bodyPr vert="horz" wrap="square" lIns="45720" rIns="45720" rtlCol="0">
                <a:spAutoFit/>
              </a:bodyPr>
              <a:lstStyle/>
              <a:p>
                <a:pPr>
                  <a:spcBef>
                    <a:spcPts val="528"/>
                  </a:spcBef>
                  <a:buSzPct val="100000"/>
                </a:pPr>
                <a:r>
                  <a:rPr lang="en-CA" sz="1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Identify East Coast expansion site</a:t>
                </a:r>
              </a:p>
            </p:txBody>
          </p:sp>
        </p:grpSp>
        <p:sp>
          <p:nvSpPr>
            <p:cNvPr id="61" name="Oval 24"/>
            <p:cNvSpPr>
              <a:spLocks noChangeArrowheads="1"/>
            </p:cNvSpPr>
            <p:nvPr/>
          </p:nvSpPr>
          <p:spPr bwMode="gray">
            <a:xfrm>
              <a:off x="727532" y="6815647"/>
              <a:ext cx="91440" cy="9299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D0D1D3"/>
              </a:solidFill>
              <a:round/>
              <a:headEnd/>
              <a:tailEnd/>
            </a:ln>
          </p:spPr>
          <p:txBody>
            <a:bodyPr wrap="none" lIns="98133" tIns="49067" rIns="98133" bIns="49067" anchor="ctr"/>
            <a:lstStyle/>
            <a:p>
              <a:endParaRPr lang="en-CA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64" name="Group 63"/>
          <p:cNvGrpSpPr/>
          <p:nvPr>
            <p:custDataLst>
              <p:tags r:id="rId4"/>
            </p:custDataLst>
          </p:nvPr>
        </p:nvGrpSpPr>
        <p:grpSpPr>
          <a:xfrm>
            <a:off x="2531734" y="6311797"/>
            <a:ext cx="1501328" cy="799278"/>
            <a:chOff x="3345764" y="6813597"/>
            <a:chExt cx="1501328" cy="799278"/>
          </a:xfrm>
        </p:grpSpPr>
        <p:sp>
          <p:nvSpPr>
            <p:cNvPr id="65" name="Rectangle 21"/>
            <p:cNvSpPr>
              <a:spLocks noChangeArrowheads="1"/>
            </p:cNvSpPr>
            <p:nvPr/>
          </p:nvSpPr>
          <p:spPr bwMode="gray">
            <a:xfrm>
              <a:off x="3479347" y="6928100"/>
              <a:ext cx="1287855" cy="536227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FFFFFF"/>
                </a:gs>
              </a:gsLst>
              <a:lin ang="5400000" scaled="1"/>
            </a:gra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98133" tIns="49067" rIns="98133" bIns="49067" anchor="ctr"/>
            <a:lstStyle/>
            <a:p>
              <a:endParaRPr lang="en-CA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6" name="Group 65"/>
            <p:cNvGrpSpPr/>
            <p:nvPr>
              <p:custDataLst>
                <p:tags r:id="rId19"/>
              </p:custDataLst>
            </p:nvPr>
          </p:nvGrpSpPr>
          <p:grpSpPr>
            <a:xfrm>
              <a:off x="3442601" y="6871207"/>
              <a:ext cx="1404491" cy="741668"/>
              <a:chOff x="6064848" y="4239528"/>
              <a:chExt cx="1404262" cy="4771273"/>
            </a:xfrm>
          </p:grpSpPr>
          <p:sp>
            <p:nvSpPr>
              <p:cNvPr id="68" name="Line 17"/>
              <p:cNvSpPr>
                <a:spLocks noChangeShapeType="1"/>
              </p:cNvSpPr>
              <p:nvPr/>
            </p:nvSpPr>
            <p:spPr bwMode="gray">
              <a:xfrm flipV="1">
                <a:off x="6064848" y="4239528"/>
                <a:ext cx="0" cy="4117741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prstDash val="sysDot"/>
                <a:round/>
                <a:headEnd/>
                <a:tailEnd/>
              </a:ln>
            </p:spPr>
            <p:txBody>
              <a:bodyPr lIns="98133" tIns="49067" rIns="98133" bIns="49067"/>
              <a:lstStyle/>
              <a:p>
                <a:endParaRPr lang="en-US" sz="11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69" name="TextBox 68"/>
              <p:cNvSpPr txBox="1"/>
              <p:nvPr>
                <p:custDataLst>
                  <p:tags r:id="rId20"/>
                </p:custDataLst>
              </p:nvPr>
            </p:nvSpPr>
            <p:spPr>
              <a:xfrm>
                <a:off x="6124115" y="4456853"/>
                <a:ext cx="1344995" cy="4553948"/>
              </a:xfrm>
              <a:prstGeom prst="rect">
                <a:avLst/>
              </a:prstGeom>
              <a:noFill/>
            </p:spPr>
            <p:txBody>
              <a:bodyPr vert="horz" wrap="square" lIns="45720" rIns="45720" rtlCol="0">
                <a:spAutoFit/>
              </a:bodyPr>
              <a:lstStyle/>
              <a:p>
                <a:pPr>
                  <a:spcBef>
                    <a:spcPts val="528"/>
                  </a:spcBef>
                  <a:buSzPct val="100000"/>
                </a:pPr>
                <a:r>
                  <a:rPr lang="en-CA" sz="1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Select the first East Coast students and launch programing</a:t>
                </a:r>
              </a:p>
            </p:txBody>
          </p:sp>
        </p:grpSp>
        <p:sp>
          <p:nvSpPr>
            <p:cNvPr id="67" name="Oval 24"/>
            <p:cNvSpPr>
              <a:spLocks noChangeArrowheads="1"/>
            </p:cNvSpPr>
            <p:nvPr/>
          </p:nvSpPr>
          <p:spPr bwMode="gray">
            <a:xfrm>
              <a:off x="3345764" y="6813597"/>
              <a:ext cx="91440" cy="9299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D0D1D3"/>
              </a:solidFill>
              <a:round/>
              <a:headEnd/>
              <a:tailEnd/>
            </a:ln>
          </p:spPr>
          <p:txBody>
            <a:bodyPr wrap="none" lIns="98133" tIns="49067" rIns="98133" bIns="49067" anchor="ctr"/>
            <a:lstStyle/>
            <a:p>
              <a:endParaRPr lang="en-CA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70" name="Group 69"/>
          <p:cNvGrpSpPr/>
          <p:nvPr>
            <p:custDataLst>
              <p:tags r:id="rId5"/>
            </p:custDataLst>
          </p:nvPr>
        </p:nvGrpSpPr>
        <p:grpSpPr>
          <a:xfrm>
            <a:off x="6081590" y="5539749"/>
            <a:ext cx="1957264" cy="580043"/>
            <a:chOff x="3817882" y="6186512"/>
            <a:chExt cx="2367018" cy="580043"/>
          </a:xfrm>
        </p:grpSpPr>
        <p:sp>
          <p:nvSpPr>
            <p:cNvPr id="71" name="Rectangle 18"/>
            <p:cNvSpPr>
              <a:spLocks noChangeArrowheads="1"/>
            </p:cNvSpPr>
            <p:nvPr/>
          </p:nvSpPr>
          <p:spPr bwMode="gray">
            <a:xfrm>
              <a:off x="3956050" y="6186512"/>
              <a:ext cx="2228850" cy="415721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FFFFFF"/>
                </a:gs>
              </a:gsLst>
              <a:lin ang="5400000" scaled="1"/>
            </a:gra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98133" tIns="49067" rIns="98133" bIns="49067" anchor="ctr"/>
            <a:lstStyle/>
            <a:p>
              <a:endParaRPr lang="en-CA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72" name="Group 71"/>
            <p:cNvGrpSpPr/>
            <p:nvPr>
              <p:custDataLst>
                <p:tags r:id="rId17"/>
              </p:custDataLst>
            </p:nvPr>
          </p:nvGrpSpPr>
          <p:grpSpPr>
            <a:xfrm>
              <a:off x="3913132" y="6212557"/>
              <a:ext cx="2268536" cy="553998"/>
              <a:chOff x="585692" y="1681522"/>
              <a:chExt cx="2268166" cy="3351635"/>
            </a:xfrm>
          </p:grpSpPr>
          <p:sp>
            <p:nvSpPr>
              <p:cNvPr id="74" name="Line 12"/>
              <p:cNvSpPr>
                <a:spLocks noChangeShapeType="1"/>
              </p:cNvSpPr>
              <p:nvPr/>
            </p:nvSpPr>
            <p:spPr bwMode="gray">
              <a:xfrm flipV="1">
                <a:off x="585692" y="1681522"/>
                <a:ext cx="0" cy="2766016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prstDash val="sysDot"/>
                <a:round/>
                <a:headEnd/>
                <a:tailEnd/>
              </a:ln>
            </p:spPr>
            <p:txBody>
              <a:bodyPr lIns="98133" tIns="49067" rIns="98133" bIns="49067"/>
              <a:lstStyle/>
              <a:p>
                <a:endParaRPr lang="en-US" sz="11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75" name="TextBox 74"/>
              <p:cNvSpPr txBox="1"/>
              <p:nvPr>
                <p:custDataLst>
                  <p:tags r:id="rId18"/>
                </p:custDataLst>
              </p:nvPr>
            </p:nvSpPr>
            <p:spPr>
              <a:xfrm>
                <a:off x="626960" y="1681522"/>
                <a:ext cx="2226898" cy="3351635"/>
              </a:xfrm>
              <a:prstGeom prst="rect">
                <a:avLst/>
              </a:prstGeom>
              <a:noFill/>
            </p:spPr>
            <p:txBody>
              <a:bodyPr vert="horz" wrap="square" lIns="45720" rIns="45720" rtlCol="0">
                <a:spAutoFit/>
              </a:bodyPr>
              <a:lstStyle/>
              <a:p>
                <a:pPr>
                  <a:spcBef>
                    <a:spcPts val="528"/>
                  </a:spcBef>
                  <a:buSzPct val="100000"/>
                </a:pPr>
                <a:r>
                  <a:rPr lang="en-CA" sz="1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Select the 4</a:t>
                </a:r>
                <a:r>
                  <a:rPr lang="en-CA" sz="1000" baseline="30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th</a:t>
                </a:r>
                <a:r>
                  <a:rPr lang="en-CA" sz="1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East Coast cohort, College Scholars is at capacity</a:t>
                </a:r>
              </a:p>
            </p:txBody>
          </p:sp>
        </p:grpSp>
        <p:sp>
          <p:nvSpPr>
            <p:cNvPr id="73" name="Oval 24"/>
            <p:cNvSpPr>
              <a:spLocks noChangeArrowheads="1"/>
            </p:cNvSpPr>
            <p:nvPr/>
          </p:nvSpPr>
          <p:spPr bwMode="gray">
            <a:xfrm>
              <a:off x="3817882" y="6668857"/>
              <a:ext cx="91440" cy="9299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D0D1D3"/>
              </a:solidFill>
              <a:round/>
              <a:headEnd/>
              <a:tailEnd/>
            </a:ln>
          </p:spPr>
          <p:txBody>
            <a:bodyPr wrap="none" lIns="98133" tIns="49067" rIns="98133" bIns="49067" anchor="ctr"/>
            <a:lstStyle/>
            <a:p>
              <a:endParaRPr lang="en-CA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77" name="Rectangle 18"/>
          <p:cNvSpPr>
            <a:spLocks noChangeArrowheads="1"/>
          </p:cNvSpPr>
          <p:nvPr/>
        </p:nvSpPr>
        <p:spPr bwMode="gray">
          <a:xfrm>
            <a:off x="1966855" y="5395930"/>
            <a:ext cx="1650000" cy="545505"/>
          </a:xfrm>
          <a:prstGeom prst="rect">
            <a:avLst/>
          </a:prstGeom>
          <a:gradFill rotWithShape="1">
            <a:gsLst>
              <a:gs pos="0">
                <a:srgbClr val="EAEAEA"/>
              </a:gs>
              <a:gs pos="100000">
                <a:srgbClr val="FFFFFF"/>
              </a:gs>
            </a:gsLst>
            <a:lin ang="5400000" scaled="1"/>
          </a:gradFill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 wrap="none" lIns="98133" tIns="49067" rIns="98133" bIns="49067" anchor="ctr"/>
          <a:lstStyle/>
          <a:p>
            <a:endParaRPr lang="en-CA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78" name="Group 77"/>
          <p:cNvGrpSpPr/>
          <p:nvPr>
            <p:custDataLst>
              <p:tags r:id="rId6"/>
            </p:custDataLst>
          </p:nvPr>
        </p:nvGrpSpPr>
        <p:grpSpPr>
          <a:xfrm>
            <a:off x="1907263" y="5376227"/>
            <a:ext cx="1695110" cy="707886"/>
            <a:chOff x="585692" y="1486017"/>
            <a:chExt cx="1695110" cy="4136837"/>
          </a:xfrm>
        </p:grpSpPr>
        <p:sp>
          <p:nvSpPr>
            <p:cNvPr id="80" name="Line 12"/>
            <p:cNvSpPr>
              <a:spLocks noChangeShapeType="1"/>
            </p:cNvSpPr>
            <p:nvPr/>
          </p:nvSpPr>
          <p:spPr bwMode="gray">
            <a:xfrm flipV="1">
              <a:off x="585692" y="1746680"/>
              <a:ext cx="0" cy="3740583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lIns="98133" tIns="49067" rIns="98133" bIns="49067"/>
            <a:lstStyle/>
            <a:p>
              <a:endPara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1" name="TextBox 80"/>
            <p:cNvSpPr txBox="1"/>
            <p:nvPr>
              <p:custDataLst>
                <p:tags r:id="rId16"/>
              </p:custDataLst>
            </p:nvPr>
          </p:nvSpPr>
          <p:spPr>
            <a:xfrm>
              <a:off x="626961" y="1486017"/>
              <a:ext cx="1653841" cy="4136837"/>
            </a:xfrm>
            <a:prstGeom prst="rect">
              <a:avLst/>
            </a:prstGeom>
            <a:noFill/>
          </p:spPr>
          <p:txBody>
            <a:bodyPr vert="horz" wrap="square" lIns="45720" rIns="45720" rtlCol="0">
              <a:spAutoFit/>
            </a:bodyPr>
            <a:lstStyle/>
            <a:p>
              <a:pPr>
                <a:spcBef>
                  <a:spcPts val="528"/>
                </a:spcBef>
                <a:buSzPct val="100000"/>
              </a:pPr>
              <a:r>
                <a:rPr lang="en-CA" sz="1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Hire and train program director and prepare to </a:t>
              </a:r>
              <a:br>
                <a:rPr lang="en-CA" sz="1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lang="en-CA" sz="1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launch new programming</a:t>
              </a:r>
            </a:p>
          </p:txBody>
        </p:sp>
      </p:grpSp>
      <p:sp>
        <p:nvSpPr>
          <p:cNvPr id="79" name="Oval 24"/>
          <p:cNvSpPr>
            <a:spLocks noChangeArrowheads="1"/>
          </p:cNvSpPr>
          <p:nvPr/>
        </p:nvSpPr>
        <p:spPr bwMode="gray">
          <a:xfrm>
            <a:off x="1884442" y="6017908"/>
            <a:ext cx="91440" cy="92990"/>
          </a:xfrm>
          <a:prstGeom prst="ellipse">
            <a:avLst/>
          </a:prstGeom>
          <a:solidFill>
            <a:schemeClr val="accent2"/>
          </a:solidFill>
          <a:ln w="12700">
            <a:solidFill>
              <a:srgbClr val="D0D1D3"/>
            </a:solidFill>
            <a:round/>
            <a:headEnd/>
            <a:tailEnd/>
          </a:ln>
        </p:spPr>
        <p:txBody>
          <a:bodyPr wrap="none" lIns="98133" tIns="49067" rIns="98133" bIns="49067" anchor="ctr"/>
          <a:lstStyle/>
          <a:p>
            <a:endParaRPr lang="en-CA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 bwMode="gray">
          <a:xfrm>
            <a:off x="3509001" y="6096736"/>
            <a:ext cx="576160" cy="248826"/>
          </a:xfrm>
          <a:prstGeom prst="rect">
            <a:avLst/>
          </a:prstGeom>
          <a:noFill/>
        </p:spPr>
        <p:txBody>
          <a:bodyPr wrap="none" lIns="43200" tIns="43200" rIns="43200" bIns="432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5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Year 3</a:t>
            </a:r>
            <a:endParaRPr lang="en-CA" sz="105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 bwMode="gray">
          <a:xfrm>
            <a:off x="5981655" y="6096736"/>
            <a:ext cx="576160" cy="248826"/>
          </a:xfrm>
          <a:prstGeom prst="rect">
            <a:avLst/>
          </a:prstGeom>
          <a:noFill/>
        </p:spPr>
        <p:txBody>
          <a:bodyPr wrap="none" lIns="43200" tIns="43200" rIns="43200" bIns="432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5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Year 5</a:t>
            </a:r>
            <a:endParaRPr lang="en-CA" sz="105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 bwMode="gray">
          <a:xfrm>
            <a:off x="4745328" y="6096736"/>
            <a:ext cx="576160" cy="248826"/>
          </a:xfrm>
          <a:prstGeom prst="rect">
            <a:avLst/>
          </a:prstGeom>
          <a:noFill/>
        </p:spPr>
        <p:txBody>
          <a:bodyPr wrap="none" lIns="43200" tIns="43200" rIns="43200" bIns="432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5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Year 4</a:t>
            </a:r>
            <a:endParaRPr lang="en-CA" sz="105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 bwMode="gray">
          <a:xfrm>
            <a:off x="7217984" y="6096736"/>
            <a:ext cx="576160" cy="248826"/>
          </a:xfrm>
          <a:prstGeom prst="rect">
            <a:avLst/>
          </a:prstGeom>
          <a:noFill/>
        </p:spPr>
        <p:txBody>
          <a:bodyPr wrap="none" lIns="43200" tIns="43200" rIns="43200" bIns="432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5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Year 6</a:t>
            </a:r>
            <a:endParaRPr lang="en-CA" sz="105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89" name="Group 88"/>
          <p:cNvGrpSpPr/>
          <p:nvPr>
            <p:custDataLst>
              <p:tags r:id="rId7"/>
            </p:custDataLst>
          </p:nvPr>
        </p:nvGrpSpPr>
        <p:grpSpPr>
          <a:xfrm>
            <a:off x="3661743" y="5517163"/>
            <a:ext cx="1960190" cy="589707"/>
            <a:chOff x="490538" y="6201407"/>
            <a:chExt cx="1960190" cy="589707"/>
          </a:xfrm>
        </p:grpSpPr>
        <p:sp>
          <p:nvSpPr>
            <p:cNvPr id="90" name="Rectangle 18"/>
            <p:cNvSpPr>
              <a:spLocks noChangeArrowheads="1"/>
            </p:cNvSpPr>
            <p:nvPr/>
          </p:nvSpPr>
          <p:spPr bwMode="gray">
            <a:xfrm>
              <a:off x="628705" y="6209958"/>
              <a:ext cx="1822023" cy="415721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FFFFFF"/>
                </a:gs>
              </a:gsLst>
              <a:lin ang="5400000" scaled="1"/>
            </a:gra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98133" tIns="49067" rIns="98133" bIns="49067" anchor="ctr"/>
            <a:lstStyle/>
            <a:p>
              <a:endParaRPr lang="en-CA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91" name="Group 90"/>
            <p:cNvGrpSpPr/>
            <p:nvPr>
              <p:custDataLst>
                <p:tags r:id="rId14"/>
              </p:custDataLst>
            </p:nvPr>
          </p:nvGrpSpPr>
          <p:grpSpPr>
            <a:xfrm>
              <a:off x="585788" y="6201407"/>
              <a:ext cx="1864940" cy="559790"/>
              <a:chOff x="585692" y="1616356"/>
              <a:chExt cx="1864636" cy="3271372"/>
            </a:xfrm>
          </p:grpSpPr>
          <p:sp>
            <p:nvSpPr>
              <p:cNvPr id="93" name="Line 12"/>
              <p:cNvSpPr>
                <a:spLocks noChangeShapeType="1"/>
              </p:cNvSpPr>
              <p:nvPr/>
            </p:nvSpPr>
            <p:spPr bwMode="gray">
              <a:xfrm flipV="1">
                <a:off x="585692" y="1681516"/>
                <a:ext cx="0" cy="320621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prstDash val="sysDot"/>
                <a:round/>
                <a:headEnd/>
                <a:tailEnd/>
              </a:ln>
            </p:spPr>
            <p:txBody>
              <a:bodyPr lIns="98133" tIns="49067" rIns="98133" bIns="49067"/>
              <a:lstStyle/>
              <a:p>
                <a:endParaRPr lang="en-US" sz="11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94" name="TextBox 93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626960" y="1616356"/>
                <a:ext cx="1823368" cy="3237524"/>
              </a:xfrm>
              <a:prstGeom prst="rect">
                <a:avLst/>
              </a:prstGeom>
              <a:noFill/>
            </p:spPr>
            <p:txBody>
              <a:bodyPr vert="horz" wrap="square" lIns="45720" rIns="45720" rtlCol="0">
                <a:spAutoFit/>
              </a:bodyPr>
              <a:lstStyle/>
              <a:p>
                <a:pPr>
                  <a:spcBef>
                    <a:spcPts val="528"/>
                  </a:spcBef>
                  <a:buSzPct val="100000"/>
                </a:pPr>
                <a:r>
                  <a:rPr lang="en-CA" sz="1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Select 2</a:t>
                </a:r>
                <a:r>
                  <a:rPr lang="en-CA" sz="1000" baseline="30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nd</a:t>
                </a:r>
                <a:r>
                  <a:rPr lang="en-CA" sz="1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East Coast prep cohort and transition 1</a:t>
                </a:r>
                <a:r>
                  <a:rPr lang="en-CA" sz="1000" baseline="30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st</a:t>
                </a:r>
                <a:r>
                  <a:rPr lang="en-CA" sz="1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cohort to College Scholars</a:t>
                </a:r>
              </a:p>
            </p:txBody>
          </p:sp>
        </p:grpSp>
        <p:sp>
          <p:nvSpPr>
            <p:cNvPr id="92" name="Oval 24"/>
            <p:cNvSpPr>
              <a:spLocks noChangeArrowheads="1"/>
            </p:cNvSpPr>
            <p:nvPr/>
          </p:nvSpPr>
          <p:spPr bwMode="gray">
            <a:xfrm>
              <a:off x="490538" y="6698124"/>
              <a:ext cx="91440" cy="9299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D0D1D3"/>
              </a:solidFill>
              <a:round/>
              <a:headEnd/>
              <a:tailEnd/>
            </a:ln>
          </p:spPr>
          <p:txBody>
            <a:bodyPr wrap="none" lIns="98133" tIns="49067" rIns="98133" bIns="49067" anchor="ctr"/>
            <a:lstStyle/>
            <a:p>
              <a:endParaRPr lang="en-CA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5" name="Group 94"/>
          <p:cNvGrpSpPr/>
          <p:nvPr>
            <p:custDataLst>
              <p:tags r:id="rId8"/>
            </p:custDataLst>
          </p:nvPr>
        </p:nvGrpSpPr>
        <p:grpSpPr>
          <a:xfrm>
            <a:off x="4985647" y="6344230"/>
            <a:ext cx="2058235" cy="799278"/>
            <a:chOff x="3385359" y="6813597"/>
            <a:chExt cx="1461733" cy="799278"/>
          </a:xfrm>
        </p:grpSpPr>
        <p:sp>
          <p:nvSpPr>
            <p:cNvPr id="96" name="Rectangle 21"/>
            <p:cNvSpPr>
              <a:spLocks noChangeArrowheads="1"/>
            </p:cNvSpPr>
            <p:nvPr/>
          </p:nvSpPr>
          <p:spPr bwMode="gray">
            <a:xfrm>
              <a:off x="3479347" y="6928100"/>
              <a:ext cx="1287855" cy="536227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FFFFFF"/>
                </a:gs>
              </a:gsLst>
              <a:lin ang="5400000" scaled="1"/>
            </a:gra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98133" tIns="49067" rIns="98133" bIns="49067" anchor="ctr"/>
            <a:lstStyle/>
            <a:p>
              <a:endParaRPr lang="en-CA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97" name="Group 96"/>
            <p:cNvGrpSpPr/>
            <p:nvPr>
              <p:custDataLst>
                <p:tags r:id="rId12"/>
              </p:custDataLst>
            </p:nvPr>
          </p:nvGrpSpPr>
          <p:grpSpPr>
            <a:xfrm>
              <a:off x="3442601" y="6871207"/>
              <a:ext cx="1404491" cy="741668"/>
              <a:chOff x="6064848" y="4239528"/>
              <a:chExt cx="1404262" cy="4771273"/>
            </a:xfrm>
          </p:grpSpPr>
          <p:sp>
            <p:nvSpPr>
              <p:cNvPr id="99" name="Line 17"/>
              <p:cNvSpPr>
                <a:spLocks noChangeShapeType="1"/>
              </p:cNvSpPr>
              <p:nvPr/>
            </p:nvSpPr>
            <p:spPr bwMode="gray">
              <a:xfrm flipV="1">
                <a:off x="6064848" y="4239528"/>
                <a:ext cx="0" cy="4117741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prstDash val="sysDot"/>
                <a:round/>
                <a:headEnd/>
                <a:tailEnd/>
              </a:ln>
            </p:spPr>
            <p:txBody>
              <a:bodyPr lIns="98133" tIns="49067" rIns="98133" bIns="49067"/>
              <a:lstStyle/>
              <a:p>
                <a:endParaRPr lang="en-US" sz="11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100" name="TextBox 99"/>
              <p:cNvSpPr txBox="1"/>
              <p:nvPr>
                <p:custDataLst>
                  <p:tags r:id="rId13"/>
                </p:custDataLst>
              </p:nvPr>
            </p:nvSpPr>
            <p:spPr>
              <a:xfrm>
                <a:off x="6124115" y="4456853"/>
                <a:ext cx="1344995" cy="4553948"/>
              </a:xfrm>
              <a:prstGeom prst="rect">
                <a:avLst/>
              </a:prstGeom>
              <a:noFill/>
            </p:spPr>
            <p:txBody>
              <a:bodyPr vert="horz" wrap="square" lIns="45720" rIns="45720" rtlCol="0">
                <a:spAutoFit/>
              </a:bodyPr>
              <a:lstStyle/>
              <a:p>
                <a:pPr>
                  <a:spcBef>
                    <a:spcPts val="528"/>
                  </a:spcBef>
                  <a:buSzPct val="100000"/>
                </a:pPr>
                <a:r>
                  <a:rPr lang="en-CA" sz="1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Select 3</a:t>
                </a:r>
                <a:r>
                  <a:rPr lang="en-CA" sz="1000" baseline="30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rd</a:t>
                </a:r>
                <a:r>
                  <a:rPr lang="en-CA" sz="1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East Coast cohort, run College Scholars programming for 1</a:t>
                </a:r>
                <a:r>
                  <a:rPr lang="en-CA" sz="1000" baseline="30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st</a:t>
                </a:r>
                <a:r>
                  <a:rPr lang="en-CA" sz="1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two cohorts</a:t>
                </a:r>
              </a:p>
            </p:txBody>
          </p:sp>
        </p:grpSp>
        <p:sp>
          <p:nvSpPr>
            <p:cNvPr id="98" name="Oval 24"/>
            <p:cNvSpPr>
              <a:spLocks noChangeArrowheads="1"/>
            </p:cNvSpPr>
            <p:nvPr/>
          </p:nvSpPr>
          <p:spPr bwMode="gray">
            <a:xfrm>
              <a:off x="3385359" y="6813597"/>
              <a:ext cx="64939" cy="9299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D0D1D3"/>
              </a:solidFill>
              <a:round/>
              <a:headEnd/>
              <a:tailEnd/>
            </a:ln>
          </p:spPr>
          <p:txBody>
            <a:bodyPr wrap="none" lIns="98133" tIns="49067" rIns="98133" bIns="49067" anchor="ctr"/>
            <a:lstStyle/>
            <a:p>
              <a:endParaRPr lang="en-CA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01" name="Group 100"/>
          <p:cNvGrpSpPr/>
          <p:nvPr>
            <p:custDataLst>
              <p:tags r:id="rId9"/>
            </p:custDataLst>
          </p:nvPr>
        </p:nvGrpSpPr>
        <p:grpSpPr>
          <a:xfrm>
            <a:off x="7316122" y="6327207"/>
            <a:ext cx="1054843" cy="953166"/>
            <a:chOff x="3385357" y="6813597"/>
            <a:chExt cx="1461735" cy="953166"/>
          </a:xfrm>
        </p:grpSpPr>
        <p:sp>
          <p:nvSpPr>
            <p:cNvPr id="102" name="Rectangle 21"/>
            <p:cNvSpPr>
              <a:spLocks noChangeArrowheads="1"/>
            </p:cNvSpPr>
            <p:nvPr/>
          </p:nvSpPr>
          <p:spPr bwMode="gray">
            <a:xfrm>
              <a:off x="3479347" y="6928100"/>
              <a:ext cx="1287855" cy="536227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FFFFFF"/>
                </a:gs>
              </a:gsLst>
              <a:lin ang="5400000" scaled="1"/>
            </a:gra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98133" tIns="49067" rIns="98133" bIns="49067" anchor="ctr"/>
            <a:lstStyle/>
            <a:p>
              <a:endParaRPr lang="en-CA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103" name="Group 102"/>
            <p:cNvGrpSpPr/>
            <p:nvPr>
              <p:custDataLst>
                <p:tags r:id="rId10"/>
              </p:custDataLst>
            </p:nvPr>
          </p:nvGrpSpPr>
          <p:grpSpPr>
            <a:xfrm>
              <a:off x="3442601" y="6871207"/>
              <a:ext cx="1404491" cy="895556"/>
              <a:chOff x="6064848" y="4239528"/>
              <a:chExt cx="1404262" cy="5761260"/>
            </a:xfrm>
          </p:grpSpPr>
          <p:sp>
            <p:nvSpPr>
              <p:cNvPr id="105" name="Line 17"/>
              <p:cNvSpPr>
                <a:spLocks noChangeShapeType="1"/>
              </p:cNvSpPr>
              <p:nvPr/>
            </p:nvSpPr>
            <p:spPr bwMode="gray">
              <a:xfrm flipV="1">
                <a:off x="6064848" y="4239528"/>
                <a:ext cx="0" cy="4117741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prstDash val="sysDot"/>
                <a:round/>
                <a:headEnd/>
                <a:tailEnd/>
              </a:ln>
            </p:spPr>
            <p:txBody>
              <a:bodyPr lIns="98133" tIns="49067" rIns="98133" bIns="49067"/>
              <a:lstStyle/>
              <a:p>
                <a:endParaRPr lang="en-US" sz="11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106" name="TextBox 105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6124114" y="4456853"/>
                <a:ext cx="1344996" cy="5543935"/>
              </a:xfrm>
              <a:prstGeom prst="rect">
                <a:avLst/>
              </a:prstGeom>
              <a:noFill/>
            </p:spPr>
            <p:txBody>
              <a:bodyPr vert="horz" wrap="square" lIns="45720" rIns="45720" rtlCol="0">
                <a:spAutoFit/>
              </a:bodyPr>
              <a:lstStyle/>
              <a:p>
                <a:pPr>
                  <a:spcBef>
                    <a:spcPts val="528"/>
                  </a:spcBef>
                  <a:buSzPct val="100000"/>
                </a:pPr>
                <a:r>
                  <a:rPr lang="en-CA" sz="1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Program continues to run at steady state</a:t>
                </a:r>
              </a:p>
            </p:txBody>
          </p:sp>
        </p:grpSp>
        <p:sp>
          <p:nvSpPr>
            <p:cNvPr id="104" name="Oval 24"/>
            <p:cNvSpPr>
              <a:spLocks noChangeArrowheads="1"/>
            </p:cNvSpPr>
            <p:nvPr/>
          </p:nvSpPr>
          <p:spPr bwMode="gray">
            <a:xfrm>
              <a:off x="3385357" y="6813597"/>
              <a:ext cx="141838" cy="9299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D0D1D3"/>
              </a:solidFill>
              <a:round/>
              <a:headEnd/>
              <a:tailEnd/>
            </a:ln>
          </p:spPr>
          <p:txBody>
            <a:bodyPr wrap="none" lIns="98133" tIns="49067" rIns="98133" bIns="49067" anchor="ctr"/>
            <a:lstStyle/>
            <a:p>
              <a:endParaRPr lang="en-CA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aphicFrame>
        <p:nvGraphicFramePr>
          <p:cNvPr id="107" name="Table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167383"/>
              </p:ext>
            </p:extLst>
          </p:nvPr>
        </p:nvGraphicFramePr>
        <p:xfrm>
          <a:off x="185098" y="3894087"/>
          <a:ext cx="9279191" cy="777240"/>
        </p:xfrm>
        <a:graphic>
          <a:graphicData uri="http://schemas.openxmlformats.org/drawingml/2006/table">
            <a:tbl>
              <a:tblPr firstRow="1" bandRow="1"/>
              <a:tblGrid>
                <a:gridCol w="1556693"/>
                <a:gridCol w="1561171"/>
                <a:gridCol w="847493"/>
                <a:gridCol w="2187522"/>
                <a:gridCol w="1138459"/>
                <a:gridCol w="1987853"/>
              </a:tblGrid>
              <a:tr h="0">
                <a:tc gridSpan="6"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Reach, impact and resources required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264136"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indent="0" algn="ctr" defTabSz="981334" rtl="0" eaLnBrk="1" fontAlgn="ctr" latinLnBrk="0" hangingPunct="1">
                        <a:buSzPct val="180000"/>
                        <a:buFont typeface="Verdana" panose="020B0604030504040204" pitchFamily="34" charset="0"/>
                        <a:buNone/>
                      </a:pPr>
                      <a:r>
                        <a:rPr lang="en-US" sz="1300" b="1" baseline="0" dirty="0" smtClean="0"/>
                        <a:t>50 students/year</a:t>
                      </a:r>
                      <a:endParaRPr lang="en-US" sz="1300" b="1" baseline="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l"/>
                      <a:r>
                        <a:rPr lang="en-US" sz="1300" dirty="0" smtClean="0"/>
                        <a:t>Incremental reach of impact</a:t>
                      </a:r>
                      <a:endParaRPr lang="en-US" sz="1300" dirty="0"/>
                    </a:p>
                  </a:txBody>
                  <a:tcPr marL="45720" marR="4572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indent="0" algn="ctr" defTabSz="981334" rtl="0" eaLnBrk="1" fontAlgn="ctr" latinLnBrk="0" hangingPunct="1">
                        <a:buSzPct val="180000"/>
                        <a:buFont typeface="Verdana" panose="020B0604030504040204" pitchFamily="34" charset="0"/>
                        <a:buNone/>
                      </a:pP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endParaRPr lang="en-US" sz="13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l"/>
                      <a:r>
                        <a:rPr lang="en-US" sz="1300" dirty="0" smtClean="0"/>
                        <a:t>Expected depth of impact on each student</a:t>
                      </a:r>
                      <a:endParaRPr lang="en-US" sz="1300" dirty="0"/>
                    </a:p>
                  </a:txBody>
                  <a:tcPr marL="45720" marR="4572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ctr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</a:rPr>
                        <a:t>~$X M </a:t>
                      </a:r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Estimated</a:t>
                      </a:r>
                      <a:r>
                        <a:rPr lang="en-US" sz="1300" baseline="0" dirty="0" smtClean="0"/>
                        <a:t> r</a:t>
                      </a:r>
                      <a:r>
                        <a:rPr lang="en-US" sz="1300" dirty="0" smtClean="0"/>
                        <a:t>esources required over 5 years</a:t>
                      </a:r>
                    </a:p>
                  </a:txBody>
                  <a:tcPr marL="45720" marR="4572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6" name="Slide Number Placeholder 1"/>
          <p:cNvSpPr txBox="1">
            <a:spLocks/>
          </p:cNvSpPr>
          <p:nvPr/>
        </p:nvSpPr>
        <p:spPr>
          <a:xfrm>
            <a:off x="7434992" y="6899275"/>
            <a:ext cx="2189162" cy="396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73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" name="Table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051156"/>
              </p:ext>
            </p:extLst>
          </p:nvPr>
        </p:nvGraphicFramePr>
        <p:xfrm>
          <a:off x="185098" y="5627976"/>
          <a:ext cx="9279191" cy="1698377"/>
        </p:xfrm>
        <a:graphic>
          <a:graphicData uri="http://schemas.openxmlformats.org/drawingml/2006/table">
            <a:tbl>
              <a:tblPr firstRow="1" bandRow="1"/>
              <a:tblGrid>
                <a:gridCol w="9279191"/>
              </a:tblGrid>
              <a:tr h="215265"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Proposed timeline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1408817"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indent="0" algn="ctr" defTabSz="981334" rtl="0" eaLnBrk="1" fontAlgn="ctr" latinLnBrk="0" hangingPunct="1">
                        <a:buSzPct val="180000"/>
                        <a:buFont typeface="Verdana" panose="020B0604030504040204" pitchFamily="34" charset="0"/>
                        <a:buNone/>
                      </a:pPr>
                      <a:endParaRPr lang="en-US" sz="1300" b="1" baseline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" dirty="0" smtClean="0">
                <a:solidFill>
                  <a:srgbClr val="FFFFFF"/>
                </a:solidFill>
              </a:rPr>
              <a:t>5_89 52_84 58_84 64_84 76_84</a:t>
            </a:r>
            <a:endParaRPr lang="en-US" sz="100" dirty="0">
              <a:solidFill>
                <a:srgbClr val="FFFFFF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62022217"/>
              </p:ext>
            </p:extLst>
          </p:nvPr>
        </p:nvGraphicFramePr>
        <p:xfrm>
          <a:off x="185098" y="1259334"/>
          <a:ext cx="9372600" cy="2926080"/>
        </p:xfrm>
        <a:graphic>
          <a:graphicData uri="http://schemas.openxmlformats.org/drawingml/2006/table">
            <a:tbl>
              <a:tblPr firstRow="1" bandRow="1"/>
              <a:tblGrid>
                <a:gridCol w="1582535"/>
                <a:gridCol w="7790065"/>
              </a:tblGrid>
              <a:tr h="2911221"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 idea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182563" marR="0" indent="-182563" algn="l" defTabSz="981138" rtl="0" eaLnBrk="1" fontAlgn="auto" latinLnBrk="0" hangingPunct="1">
                        <a:lnSpc>
                          <a:spcPct val="100000"/>
                        </a:lnSpc>
                        <a:spcBef>
                          <a:spcPts val="60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Digitizing some of Youth Inc.’s most powerful curriculum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in order to provide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access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 to these resources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to more individuals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than can be reached through their current physical footprint:</a:t>
                      </a:r>
                    </a:p>
                    <a:p>
                      <a:pPr marL="449263" marR="0" lvl="1" indent="-182563" algn="l" defTabSz="981138" rtl="0" eaLnBrk="1" fontAlgn="auto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-"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Digitize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 Youth Inc.’s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 highest-impact curriculum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currently delivered</a:t>
                      </a:r>
                    </a:p>
                    <a:p>
                      <a:pPr marL="449263" marR="0" lvl="1" indent="-182563" algn="l" defTabSz="981138" rtl="0" eaLnBrk="1" fontAlgn="auto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-"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Develop a career interest diagnostic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that would allow any student to take a short questionnaire and be matched with potential career opportunities which they can then explore further</a:t>
                      </a:r>
                    </a:p>
                    <a:p>
                      <a:pPr marL="449263" marR="0" lvl="1" indent="-182563" algn="l" defTabSz="981138" rtl="0" eaLnBrk="1" fontAlgn="auto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-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These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two elements will be linked together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, with a student’s results on the career diagnostic linking to digital curriculum offered by Youth Inc. </a:t>
                      </a:r>
                    </a:p>
                    <a:p>
                      <a:pPr marL="449263" marR="0" lvl="1" indent="-182563" algn="l" defTabSz="981138" rtl="0" eaLnBrk="1" fontAlgn="auto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-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XXX and YYY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 are the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leading partner candidates for this work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1984" y="178299"/>
            <a:ext cx="9405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81138"/>
            <a:r>
              <a:rPr lang="en-US" sz="24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Strategic Priority #3:</a:t>
            </a:r>
          </a:p>
          <a:p>
            <a:pPr defTabSz="981138"/>
            <a:r>
              <a:rPr lang="en-US" sz="2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Offer online tools and content to students</a:t>
            </a:r>
            <a:endParaRPr lang="en-US" sz="2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0174" y="228037"/>
            <a:ext cx="907627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2" name="Group 5"/>
          <p:cNvGrpSpPr>
            <a:grpSpLocks/>
          </p:cNvGrpSpPr>
          <p:nvPr>
            <p:custDataLst>
              <p:tags r:id="rId2"/>
            </p:custDataLst>
          </p:nvPr>
        </p:nvGrpSpPr>
        <p:grpSpPr bwMode="gray">
          <a:xfrm>
            <a:off x="344488" y="6398580"/>
            <a:ext cx="9040812" cy="477147"/>
            <a:chOff x="226" y="2029"/>
            <a:chExt cx="5330" cy="576"/>
          </a:xfrm>
          <a:solidFill>
            <a:schemeClr val="accent1"/>
          </a:solidFill>
          <a:effectLst/>
        </p:grpSpPr>
        <p:sp>
          <p:nvSpPr>
            <p:cNvPr id="53" name="Rectangle 6"/>
            <p:cNvSpPr>
              <a:spLocks noChangeArrowheads="1"/>
            </p:cNvSpPr>
            <p:nvPr/>
          </p:nvSpPr>
          <p:spPr bwMode="gray">
            <a:xfrm>
              <a:off x="226" y="2185"/>
              <a:ext cx="4797" cy="26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674667" fontAlgn="auto">
                <a:spcBef>
                  <a:spcPts val="0"/>
                </a:spcBef>
                <a:spcAft>
                  <a:spcPts val="0"/>
                </a:spcAft>
                <a:tabLst>
                  <a:tab pos="388445" algn="r"/>
                  <a:tab pos="1155112" algn="r"/>
                  <a:tab pos="1921779" algn="r"/>
                  <a:tab pos="2698669" algn="r"/>
                  <a:tab pos="3465336" algn="r"/>
                  <a:tab pos="4232003" algn="r"/>
                  <a:tab pos="5008893" algn="r"/>
                  <a:tab pos="5775560" algn="r"/>
                  <a:tab pos="6542227" algn="r"/>
                  <a:tab pos="7319117" algn="r"/>
                  <a:tab pos="8085784" algn="r"/>
                </a:tabLst>
                <a:defRPr/>
              </a:pPr>
              <a:endParaRPr lang="en-US" sz="105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4" name="AutoShape 7"/>
            <p:cNvSpPr>
              <a:spLocks noChangeArrowheads="1"/>
            </p:cNvSpPr>
            <p:nvPr/>
          </p:nvSpPr>
          <p:spPr bwMode="gray">
            <a:xfrm rot="5400000">
              <a:off x="4969" y="2018"/>
              <a:ext cx="576" cy="598"/>
            </a:xfrm>
            <a:prstGeom prst="flowChartExtra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55" name="TextBox 54"/>
          <p:cNvSpPr txBox="1"/>
          <p:nvPr/>
        </p:nvSpPr>
        <p:spPr bwMode="gray">
          <a:xfrm>
            <a:off x="916811" y="6511752"/>
            <a:ext cx="428684" cy="248826"/>
          </a:xfrm>
          <a:prstGeom prst="rect">
            <a:avLst/>
          </a:prstGeom>
          <a:noFill/>
        </p:spPr>
        <p:txBody>
          <a:bodyPr wrap="none" lIns="43200" tIns="43200" rIns="43200" bIns="432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5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Sept</a:t>
            </a:r>
            <a:endParaRPr lang="en-CA" sz="105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 bwMode="gray">
          <a:xfrm>
            <a:off x="2183252" y="6511752"/>
            <a:ext cx="340518" cy="248826"/>
          </a:xfrm>
          <a:prstGeom prst="rect">
            <a:avLst/>
          </a:prstGeom>
          <a:noFill/>
        </p:spPr>
        <p:txBody>
          <a:bodyPr wrap="none" lIns="43200" tIns="43200" rIns="43200" bIns="432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5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Oct</a:t>
            </a:r>
            <a:endParaRPr lang="en-CA" sz="105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 bwMode="gray">
          <a:xfrm>
            <a:off x="3572541" y="6511752"/>
            <a:ext cx="382197" cy="248826"/>
          </a:xfrm>
          <a:prstGeom prst="rect">
            <a:avLst/>
          </a:prstGeom>
          <a:noFill/>
        </p:spPr>
        <p:txBody>
          <a:bodyPr wrap="none" lIns="43200" tIns="43200" rIns="43200" bIns="432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5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</a:t>
            </a:r>
            <a:endParaRPr lang="en-CA" sz="105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58" name="Group 57"/>
          <p:cNvGrpSpPr/>
          <p:nvPr>
            <p:custDataLst>
              <p:tags r:id="rId3"/>
            </p:custDataLst>
          </p:nvPr>
        </p:nvGrpSpPr>
        <p:grpSpPr>
          <a:xfrm>
            <a:off x="1853800" y="6715288"/>
            <a:ext cx="2558958" cy="402122"/>
            <a:chOff x="727532" y="6815647"/>
            <a:chExt cx="2558958" cy="402122"/>
          </a:xfrm>
        </p:grpSpPr>
        <p:sp>
          <p:nvSpPr>
            <p:cNvPr id="59" name="Rectangle 21"/>
            <p:cNvSpPr>
              <a:spLocks noChangeArrowheads="1"/>
            </p:cNvSpPr>
            <p:nvPr/>
          </p:nvSpPr>
          <p:spPr bwMode="gray">
            <a:xfrm>
              <a:off x="861116" y="6930150"/>
              <a:ext cx="2227263" cy="28761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FFFFFF"/>
                </a:gs>
              </a:gsLst>
              <a:lin ang="5400000" scaled="1"/>
            </a:gra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98133" tIns="49067" rIns="98133" bIns="49067" anchor="ctr"/>
            <a:lstStyle/>
            <a:p>
              <a:endParaRPr lang="en-CA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0" name="Group 59"/>
            <p:cNvGrpSpPr/>
            <p:nvPr>
              <p:custDataLst>
                <p:tags r:id="rId10"/>
              </p:custDataLst>
            </p:nvPr>
          </p:nvGrpSpPr>
          <p:grpSpPr>
            <a:xfrm>
              <a:off x="824371" y="6873259"/>
              <a:ext cx="2462119" cy="344510"/>
              <a:chOff x="6064848" y="4239528"/>
              <a:chExt cx="2461717" cy="2019731"/>
            </a:xfrm>
          </p:grpSpPr>
          <p:sp>
            <p:nvSpPr>
              <p:cNvPr id="62" name="Line 17"/>
              <p:cNvSpPr>
                <a:spLocks noChangeShapeType="1"/>
              </p:cNvSpPr>
              <p:nvPr/>
            </p:nvSpPr>
            <p:spPr bwMode="gray">
              <a:xfrm flipV="1">
                <a:off x="6064848" y="4239528"/>
                <a:ext cx="0" cy="2019731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prstDash val="sysDot"/>
                <a:round/>
                <a:headEnd/>
                <a:tailEnd/>
              </a:ln>
            </p:spPr>
            <p:txBody>
              <a:bodyPr lIns="98133" tIns="49067" rIns="98133" bIns="49067"/>
              <a:lstStyle/>
              <a:p>
                <a:endParaRPr lang="en-US" sz="11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63" name="TextBox 62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6124114" y="4456855"/>
                <a:ext cx="2402451" cy="1443499"/>
              </a:xfrm>
              <a:prstGeom prst="rect">
                <a:avLst/>
              </a:prstGeom>
              <a:noFill/>
            </p:spPr>
            <p:txBody>
              <a:bodyPr vert="horz" wrap="square" lIns="45720" rIns="45720" rtlCol="0">
                <a:spAutoFit/>
              </a:bodyPr>
              <a:lstStyle/>
              <a:p>
                <a:pPr>
                  <a:spcBef>
                    <a:spcPts val="528"/>
                  </a:spcBef>
                  <a:buSzPct val="100000"/>
                </a:pPr>
                <a:r>
                  <a:rPr lang="en-CA" sz="1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Vendor selection (Sept-Oct)</a:t>
                </a:r>
              </a:p>
            </p:txBody>
          </p:sp>
        </p:grpSp>
        <p:sp>
          <p:nvSpPr>
            <p:cNvPr id="61" name="Oval 24"/>
            <p:cNvSpPr>
              <a:spLocks noChangeArrowheads="1"/>
            </p:cNvSpPr>
            <p:nvPr/>
          </p:nvSpPr>
          <p:spPr bwMode="gray">
            <a:xfrm>
              <a:off x="727532" y="6815647"/>
              <a:ext cx="91440" cy="9299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D0D1D3"/>
              </a:solidFill>
              <a:round/>
              <a:headEnd/>
              <a:tailEnd/>
            </a:ln>
          </p:spPr>
          <p:txBody>
            <a:bodyPr wrap="none" lIns="98133" tIns="49067" rIns="98133" bIns="49067" anchor="ctr"/>
            <a:lstStyle/>
            <a:p>
              <a:endParaRPr lang="en-CA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64" name="Group 63"/>
          <p:cNvGrpSpPr/>
          <p:nvPr>
            <p:custDataLst>
              <p:tags r:id="rId4"/>
            </p:custDataLst>
          </p:nvPr>
        </p:nvGrpSpPr>
        <p:grpSpPr>
          <a:xfrm>
            <a:off x="5029596" y="6713238"/>
            <a:ext cx="2998774" cy="402122"/>
            <a:chOff x="3345764" y="6813597"/>
            <a:chExt cx="2383374" cy="402122"/>
          </a:xfrm>
        </p:grpSpPr>
        <p:sp>
          <p:nvSpPr>
            <p:cNvPr id="65" name="Rectangle 21"/>
            <p:cNvSpPr>
              <a:spLocks noChangeArrowheads="1"/>
            </p:cNvSpPr>
            <p:nvPr/>
          </p:nvSpPr>
          <p:spPr bwMode="gray">
            <a:xfrm>
              <a:off x="3479347" y="6928100"/>
              <a:ext cx="2227263" cy="287619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FFFFFF"/>
                </a:gs>
              </a:gsLst>
              <a:lin ang="5400000" scaled="1"/>
            </a:gra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98133" tIns="49067" rIns="98133" bIns="49067" anchor="ctr"/>
            <a:lstStyle/>
            <a:p>
              <a:endParaRPr lang="en-CA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6" name="Group 65"/>
            <p:cNvGrpSpPr/>
            <p:nvPr>
              <p:custDataLst>
                <p:tags r:id="rId8"/>
              </p:custDataLst>
            </p:nvPr>
          </p:nvGrpSpPr>
          <p:grpSpPr>
            <a:xfrm>
              <a:off x="3442601" y="6871207"/>
              <a:ext cx="2286537" cy="313956"/>
              <a:chOff x="6064848" y="4239528"/>
              <a:chExt cx="2286164" cy="2019731"/>
            </a:xfrm>
          </p:grpSpPr>
          <p:sp>
            <p:nvSpPr>
              <p:cNvPr id="68" name="Line 17"/>
              <p:cNvSpPr>
                <a:spLocks noChangeShapeType="1"/>
              </p:cNvSpPr>
              <p:nvPr/>
            </p:nvSpPr>
            <p:spPr bwMode="gray">
              <a:xfrm flipV="1">
                <a:off x="6064848" y="4239528"/>
                <a:ext cx="0" cy="2019731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prstDash val="sysDot"/>
                <a:round/>
                <a:headEnd/>
                <a:tailEnd/>
              </a:ln>
            </p:spPr>
            <p:txBody>
              <a:bodyPr lIns="98133" tIns="49067" rIns="98133" bIns="49067"/>
              <a:lstStyle/>
              <a:p>
                <a:endParaRPr lang="en-US" sz="11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69" name="TextBox 68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6124114" y="4456853"/>
                <a:ext cx="2226898" cy="1583980"/>
              </a:xfrm>
              <a:prstGeom prst="rect">
                <a:avLst/>
              </a:prstGeom>
              <a:noFill/>
            </p:spPr>
            <p:txBody>
              <a:bodyPr vert="horz" wrap="square" lIns="45720" rIns="45720" rtlCol="0">
                <a:spAutoFit/>
              </a:bodyPr>
              <a:lstStyle/>
              <a:p>
                <a:pPr>
                  <a:spcBef>
                    <a:spcPts val="528"/>
                  </a:spcBef>
                  <a:buSzPct val="100000"/>
                </a:pPr>
                <a:r>
                  <a:rPr lang="en-CA" sz="1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Develop a career diagnostic (Nov-Feb)</a:t>
                </a:r>
              </a:p>
            </p:txBody>
          </p:sp>
        </p:grpSp>
        <p:sp>
          <p:nvSpPr>
            <p:cNvPr id="67" name="Oval 24"/>
            <p:cNvSpPr>
              <a:spLocks noChangeArrowheads="1"/>
            </p:cNvSpPr>
            <p:nvPr/>
          </p:nvSpPr>
          <p:spPr bwMode="gray">
            <a:xfrm>
              <a:off x="3345764" y="6813597"/>
              <a:ext cx="91440" cy="9299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D0D1D3"/>
              </a:solidFill>
              <a:round/>
              <a:headEnd/>
              <a:tailEnd/>
            </a:ln>
          </p:spPr>
          <p:txBody>
            <a:bodyPr wrap="none" lIns="98133" tIns="49067" rIns="98133" bIns="49067" anchor="ctr"/>
            <a:lstStyle/>
            <a:p>
              <a:endParaRPr lang="en-CA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76" name="Group 75"/>
          <p:cNvGrpSpPr/>
          <p:nvPr>
            <p:custDataLst>
              <p:tags r:id="rId5"/>
            </p:custDataLst>
          </p:nvPr>
        </p:nvGrpSpPr>
        <p:grpSpPr>
          <a:xfrm>
            <a:off x="4371159" y="6076146"/>
            <a:ext cx="3054210" cy="458494"/>
            <a:chOff x="490538" y="6209958"/>
            <a:chExt cx="2367017" cy="458494"/>
          </a:xfrm>
        </p:grpSpPr>
        <p:sp>
          <p:nvSpPr>
            <p:cNvPr id="77" name="Rectangle 18"/>
            <p:cNvSpPr>
              <a:spLocks noChangeArrowheads="1"/>
            </p:cNvSpPr>
            <p:nvPr/>
          </p:nvSpPr>
          <p:spPr bwMode="gray">
            <a:xfrm>
              <a:off x="628705" y="6209958"/>
              <a:ext cx="2228850" cy="415721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FFFFFF"/>
                </a:gs>
              </a:gsLst>
              <a:lin ang="5400000" scaled="1"/>
            </a:gradFill>
            <a:ln w="1905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98133" tIns="49067" rIns="98133" bIns="49067" anchor="ctr"/>
            <a:lstStyle/>
            <a:p>
              <a:endParaRPr lang="en-CA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78" name="Group 77"/>
            <p:cNvGrpSpPr/>
            <p:nvPr>
              <p:custDataLst>
                <p:tags r:id="rId6"/>
              </p:custDataLst>
            </p:nvPr>
          </p:nvGrpSpPr>
          <p:grpSpPr>
            <a:xfrm>
              <a:off x="585788" y="6212558"/>
              <a:ext cx="2268536" cy="400110"/>
              <a:chOff x="585692" y="1681522"/>
              <a:chExt cx="2268166" cy="2338214"/>
            </a:xfrm>
          </p:grpSpPr>
          <p:sp>
            <p:nvSpPr>
              <p:cNvPr id="80" name="Line 12"/>
              <p:cNvSpPr>
                <a:spLocks noChangeShapeType="1"/>
              </p:cNvSpPr>
              <p:nvPr/>
            </p:nvSpPr>
            <p:spPr bwMode="gray">
              <a:xfrm flipV="1">
                <a:off x="585692" y="1681522"/>
                <a:ext cx="0" cy="20022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prstDash val="sysDot"/>
                <a:round/>
                <a:headEnd/>
                <a:tailEnd/>
              </a:ln>
            </p:spPr>
            <p:txBody>
              <a:bodyPr lIns="98133" tIns="49067" rIns="98133" bIns="49067"/>
              <a:lstStyle/>
              <a:p>
                <a:endParaRPr lang="en-US" sz="11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81" name="TextBox 80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626960" y="1681522"/>
                <a:ext cx="2226898" cy="2338214"/>
              </a:xfrm>
              <a:prstGeom prst="rect">
                <a:avLst/>
              </a:prstGeom>
              <a:noFill/>
            </p:spPr>
            <p:txBody>
              <a:bodyPr vert="horz" wrap="square" lIns="45720" rIns="45720" rtlCol="0">
                <a:spAutoFit/>
              </a:bodyPr>
              <a:lstStyle/>
              <a:p>
                <a:pPr>
                  <a:spcBef>
                    <a:spcPts val="528"/>
                  </a:spcBef>
                  <a:buSzPct val="100000"/>
                </a:pPr>
                <a:r>
                  <a:rPr lang="en-CA" sz="1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Begin curriculum digitization (Nov-Mar)</a:t>
                </a:r>
              </a:p>
            </p:txBody>
          </p:sp>
        </p:grpSp>
        <p:sp>
          <p:nvSpPr>
            <p:cNvPr id="79" name="Oval 24"/>
            <p:cNvSpPr>
              <a:spLocks noChangeArrowheads="1"/>
            </p:cNvSpPr>
            <p:nvPr/>
          </p:nvSpPr>
          <p:spPr bwMode="gray">
            <a:xfrm>
              <a:off x="490538" y="6575462"/>
              <a:ext cx="91440" cy="9299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D0D1D3"/>
              </a:solidFill>
              <a:round/>
              <a:headEnd/>
              <a:tailEnd/>
            </a:ln>
          </p:spPr>
          <p:txBody>
            <a:bodyPr wrap="none" lIns="98133" tIns="49067" rIns="98133" bIns="49067" anchor="ctr"/>
            <a:lstStyle/>
            <a:p>
              <a:endParaRPr lang="en-CA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aphicFrame>
        <p:nvGraphicFramePr>
          <p:cNvPr id="83" name="Table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366131"/>
              </p:ext>
            </p:extLst>
          </p:nvPr>
        </p:nvGraphicFramePr>
        <p:xfrm>
          <a:off x="185098" y="4529704"/>
          <a:ext cx="9279191" cy="777240"/>
        </p:xfrm>
        <a:graphic>
          <a:graphicData uri="http://schemas.openxmlformats.org/drawingml/2006/table">
            <a:tbl>
              <a:tblPr firstRow="1" bandRow="1"/>
              <a:tblGrid>
                <a:gridCol w="1135916"/>
                <a:gridCol w="1558202"/>
                <a:gridCol w="1115122"/>
                <a:gridCol w="2343639"/>
                <a:gridCol w="1138459"/>
                <a:gridCol w="1987853"/>
              </a:tblGrid>
              <a:tr h="0">
                <a:tc gridSpan="6"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Reach, impact and resources required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264136"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indent="0" algn="ctr" defTabSz="981334" rtl="0" eaLnBrk="1" fontAlgn="ctr" latinLnBrk="0" hangingPunct="1">
                        <a:buSzPct val="180000"/>
                        <a:buFont typeface="Verdana" panose="020B0604030504040204" pitchFamily="34" charset="0"/>
                        <a:buNone/>
                      </a:pPr>
                      <a:r>
                        <a:rPr lang="en-US" sz="1300" b="1" baseline="0" dirty="0" smtClean="0"/>
                        <a:t>&gt;1M students    </a:t>
                      </a:r>
                      <a:endParaRPr lang="en-US" sz="1300" b="1" baseline="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l"/>
                      <a:r>
                        <a:rPr lang="en-US" sz="1300" dirty="0" smtClean="0"/>
                        <a:t>Incremental reach of impact</a:t>
                      </a:r>
                      <a:endParaRPr lang="en-US" sz="1300" dirty="0"/>
                    </a:p>
                  </a:txBody>
                  <a:tcPr marL="45720" marR="4572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indent="0" algn="ctr" defTabSz="981334" rtl="0" eaLnBrk="1" fontAlgn="ctr" latinLnBrk="0" hangingPunct="1">
                        <a:buSzPct val="180000"/>
                        <a:buFont typeface="Verdana" panose="020B0604030504040204" pitchFamily="34" charset="0"/>
                        <a:buNone/>
                      </a:pP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</a:rPr>
                        <a:t>Low/</a:t>
                      </a:r>
                      <a:br>
                        <a:rPr lang="en-US" sz="1300" b="1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</a:rPr>
                        <a:t>Medium  </a:t>
                      </a:r>
                      <a:endParaRPr lang="en-US" sz="13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l"/>
                      <a:r>
                        <a:rPr lang="en-US" sz="1300" dirty="0" smtClean="0"/>
                        <a:t>Expected depth of impact on each student</a:t>
                      </a:r>
                      <a:endParaRPr lang="en-US" sz="1300" dirty="0"/>
                    </a:p>
                  </a:txBody>
                  <a:tcPr marL="45720" marR="4572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ctr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</a:rPr>
                        <a:t>~$X M </a:t>
                      </a:r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90569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81138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471707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962275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452844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943413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433982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924551" algn="l" defTabSz="981138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Estimated</a:t>
                      </a:r>
                      <a:r>
                        <a:rPr lang="en-US" sz="1300" baseline="0" dirty="0" smtClean="0"/>
                        <a:t> r</a:t>
                      </a:r>
                      <a:r>
                        <a:rPr lang="en-US" sz="1300" dirty="0" smtClean="0"/>
                        <a:t>esources required over 5 years</a:t>
                      </a:r>
                    </a:p>
                  </a:txBody>
                  <a:tcPr marL="45720" marR="4572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4" name="TextBox 83"/>
          <p:cNvSpPr txBox="1"/>
          <p:nvPr/>
        </p:nvSpPr>
        <p:spPr bwMode="gray">
          <a:xfrm>
            <a:off x="5073847" y="6511752"/>
            <a:ext cx="367770" cy="248826"/>
          </a:xfrm>
          <a:prstGeom prst="rect">
            <a:avLst/>
          </a:prstGeom>
          <a:noFill/>
        </p:spPr>
        <p:txBody>
          <a:bodyPr wrap="none" lIns="43200" tIns="43200" rIns="43200" bIns="432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5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</a:t>
            </a:r>
            <a:endParaRPr lang="en-CA" sz="105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 bwMode="gray">
          <a:xfrm>
            <a:off x="6560726" y="6511752"/>
            <a:ext cx="348534" cy="248826"/>
          </a:xfrm>
          <a:prstGeom prst="rect">
            <a:avLst/>
          </a:prstGeom>
          <a:noFill/>
        </p:spPr>
        <p:txBody>
          <a:bodyPr wrap="none" lIns="43200" tIns="43200" rIns="43200" bIns="432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5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Jan</a:t>
            </a:r>
            <a:endParaRPr lang="en-CA" sz="105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 bwMode="gray">
          <a:xfrm>
            <a:off x="8028370" y="6511752"/>
            <a:ext cx="359755" cy="248826"/>
          </a:xfrm>
          <a:prstGeom prst="rect">
            <a:avLst/>
          </a:prstGeom>
          <a:noFill/>
        </p:spPr>
        <p:txBody>
          <a:bodyPr wrap="none" lIns="43200" tIns="43200" rIns="43200" bIns="432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5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Feb</a:t>
            </a:r>
            <a:endParaRPr lang="en-CA" sz="105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6" name="Slide Number Placeholder 1"/>
          <p:cNvSpPr txBox="1">
            <a:spLocks/>
          </p:cNvSpPr>
          <p:nvPr/>
        </p:nvSpPr>
        <p:spPr>
          <a:xfrm>
            <a:off x="7434992" y="6899275"/>
            <a:ext cx="2189162" cy="396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02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Enter Chart Description Here:&#10;&#10; End of Chart Description&#10;DO NOT ALTER TEXT BELOW THIS POINT! IF YOU DO YOUR CHART WILL NOT BE EDITABLE!&#10;mkkoexcel__~~~~~~~~~~False~~False~~Falsemkko__4HooU0THZk28POP9trq+pbTvvzd/gcV8t56cq85kb3NDTsUhojRA0EsgEHHMH7oYP1SYpn09ysXVivguJdhTvfyVMsBLTGvcX7WPTor/CmXKFGCqc1+ur/ZLkecd4XTqvvOm8VaMh8IlcQAPeDYyK2OMtpK+24CiB3AeSxhw0KdXoJ8hl/ytOI5V4lKCd0oFaFUw1zhKmdjFzcPiyF+QGhwGNC+dkqt0+49kPjoOFAZOxIBuZkZ6J40qm4xHn4nO5cqbzG7+ZFeTQnACT7qKQu/zY0SrgsTto1UJqMVCV9ya/BZrJr2o09UsqKqTdHpfKzop2+xnOEFGwIViJhKMVZ75xpNMsiDicMx8RQ0wskx71tPJTWxqqWg9/eyLmhHDv0+6c2qUZZpcXdDlsGz2e5sq6EqSU5mCxvqwH2NNcptdnLlDSHjcNE9rybWfgVpUwUpEBPi5iIDkoLKIMbzhxqEJplXrgQbwpdwOA4iJB3SxoXjpr9f9E7lfYflyVzVFI0aTgEC3Xm4ZazLLv1rTP1MOIGZWQN9AsPYGy6c2YXQeIlGiNWQi4gxAWWRx+Ta3Hk2ZZ+gEmOhNsSX/sY+thoHGFe3AKY8lpWtEpm+hKP7cMJKz17KxLk5Ge7ulk3vmuwXbkFgAx8Qqq7X2pX59ntbfwCReXPi5cKWCCTtF3HuJIziBIMuQsDJi8u1fezQ6cKOo1MEJ8ttTpyCBZe65e9tWEiYPjKgb8d5IWUQ5kS43hr1PdkJ1vJnPXU+t1ZveGtdJHmohFnB+uOBCHAHX9N1/Yh+OEyETUf7NndYhqcjyZVyfFN+td0S0laumkDPu7VZpHpLGcp+Zf0z6WhqrNIlnTc0z7gVXltSLNUGHzYoDA2R6jYDDYCimqR3jCDevAgmj3Ve/xLVvqEJYEe9LbwhFRqMEqJKl1jMPyOCINMBJLCEeOq1inLVvLMv9Ghc9GWM/RLwgsQaCut4kGK1mhC6c+kmnqs5btP+0im/vwUQc4QAiVZhXRf2JvXM1RRASuXRqVciBnZkdjSfhcAqFjIUpaFrvVSmwZkqPwucHGUZnX5gYfwQPxEu+rjav6dpQqFiRWhVsnHEYQsoXv7zkFA4rTpMfyZSVosTWMYxfdpgw1rybn5ppVE3N3eVJ1F7c4yZ87ak2beU9c8tMdKUZCxchL1o7/s+TuNcxitwPGv0m2hBV2iHeUcMTlOEbKcPruH10WtsRQfe8Jv0ZuCpG4wipKQnuoUsGzGMRi8utxt97nhxcfdpL62llCMhgXgGDThgFXePpf96MVmAODsQoLhsN5LTxlKel77AC4UzqM4xrKZWrzGB67xB1dqXhYxo5cdYJCt/nNpMezLam8qaWd9gj15GHteNl5nlO++OT59CQuCa1yO7zFddSBR5H3RwMcOZz5K5Cck8o6SsgUWpzFOLoHUuRPWYTwi+Guv2NBODr5M2gnyfSimseffYQ4U4hzp3V0oG+JKuRDeh80pVBw5DvLOMoDOJCOJYr/RUbiFjrmuYZfaQ6nOxMwcAIHyiaFGXCrQq8Y2DT7IsfQBDNeRJOziesRweK1fcpZAbMZvdsIPGLrLMNqPWYPBFJMWXt8YmXplTin2I4IpoApX7mqBFZXhsGXJ/PlPnDrSAvjx2R78BvlGcgD3oxPrKA3BfZ3nnrX64nWYtr63uqhNIdjU3UhikPaJu9Mga+H7l51HN4rD2xWzlkE863KiQOYGypi34HpGX5Ss7OeNvjnEtmlqif/f/EjMBGLU0hh96aK7D7RuK94ucJUAO9fYnR0+3ZFry6rJKf69aeAI5fTUPZUeD8wLdPTK2chDy7wZxqk5ZnCXBMM5xfEbm2BsxA+SeusSlASsjJWVPR0vZH7D9vFmothK4a4C6oQwM5L8XzWE+k4yggCit6YeBifus9SWfCu5vOILRl+2pHZkpj4zU9xan+M5q2y881cXHIqgM6qKybe40aytbJHjk5d33984L8DMgY6BNNCRw5k2G+Np6m9/FMzJOAxVoPjksIxHhuHCwYBoHHLefDFHoY+pKYOwJ16a8pBqtG5RTrRnoBrleS79fJIWVb+6uvtdIpgTXsYbqsuXbZkrbOr7QCdAlKjCUUohtd78EgUsYIXhdj9iAOSN9pXV2nJwSmd2WgAcEL06Q/cmI9eNjKMeUlwbAtE5GDTj5WyEIlW4qHw5TpFZo4DoJkLmPlXnOMiVlBgX4SzSlBLmUPf2CDrxN+PPGH42hXHbpR8sFnnRp1HiOYz07hPLwiDclJZzzji4me9BjkpAWDqf3vMnvwcpXtnt0IRPgTYQOVsftWC+xET4BtjNb9z29PFIM2eZMzN6wVsxuLGy27uQ2PoXcMHezxfb/skBFNrqFBmjwbiVNAkzDzKmWXtgIb7b9gLiOgOr/YnSveuztyfsvxMjJQODXk7qYgstyWGEXNwbn9DdJyj9iJIYcJ21EId4sxSt42DDSrDAmEEs80MTJ/dsuD38Jfd9hFCT1K8fFNDBp3mmqYYyyrQ6Io2rIZPSGdhunyIcevIHanNjRuqWDRajeuM8qRtakXWf5JQ5kHY+ZWnQJowK8To/vYihnqJWkVimnidABOsm6ARq6L5Myf/i7+woC18rxFcPNSQoM82CLGLp/GmeBWNw1z2kdWdMjWN8/NVvifNQKxhQ27JK7qKiSO67X+G2MWnEHEF56S6m3eQKjoxNx6MkfaWEVWzV87LWmAiWj60rPqbzu44uDG0eLXd91Nkfw08sqdb9wGrHlG/oQPw8FPExRjwsbQ6S66xNtWeedx1ooy9KSlBgmIugyA9gLlJHJeimk4JjB0oyIn/yJxR7ADRRo3f8zifUv45iht4/YRZXKUiKSCefYIgzY6MlczBQ+PG7dAtyKnnOcDsfvezRkY0PgxfvQz5glKZo7EgoIG0to1HFdMVMW7gp+o3aBPe0WcYzhQVwPNN8EKT0xeHXUS5mLnTy6xQnZvxPTfDY5thnvVAbkr8uRxU3IC75qzru/qU3RLGDjmpkPkhVCmazX3/uLN/x4R0qevkQl0Ctp/nIzwzCsJc+bjmUf1JN3BexliiOblFe7ii3kBfu+nPVmSL3r7zXd3fTEFiVvEJDzWTLQstznJYijjIynK5/AZFTXWuklpsHxemivBDJSEHVbHX2ja5MUdVLLgbt0M24ucEJm3A+ixuNzrCReI+2LRwZyRULEQKTIjmPAh9v+lg1ooNCji0k6wM23sjd91dxV9fry8ORh4T+uJqGSED6H8yrYpGEvHUGhPmagPlvmu8Dfo7cdIld1g2LANjf/QWXzQ4AAOxtsPDW+UBfnDRNWRyICY3XGCSvZV9z4w5WYDn+NPrJQ+hNkGuLMPkDSQ/WsrAy7KpD+i/XkLiWio9JqCxvktpZVUOCvLWgENppGOCYgmuqbGJZZiZu6uN+Ndn0Ypadma5u/XH/avzllPJyyAw+H7GiXAKsk1dNPBUaDFOwvTtKOw0CYMhHZg/gu1CyybARZNeXB9PzyMXrWvf0HvbzwoDe1zotw62cBQL25yQv6dm4BFWOuGPPdkrI+BVIEKAG9Tduz8+p80sOfoMKkgPfjdH6lCBA75SMIYhHJeEGAgsbJp4seVXIjD+E1UXijtXqrwJAvAGBfeKdllfvpKqvupYyW7R3qe4KOFRGHPu+99AnMbbn/6xXO7Arclc8QM68cvKNk54pSk1maOyORBXN84Gnf4LwLS/ZIZuPEUgAXcaA95VEuxeSQ1jZQdnFb2Hzn1afcVGQPm8adfBMDsydruX8cD4nBwf2LNzF2Wo0Me4Qkdfg9Ra2fA32m89+Br/fOyIWZ2nwQ1suib5VSlhrnArMwiT5h6ke523M8/MEnqGnKmaEw4yjg3sDla0kLJUCAFBp+gT/pKOoWJ+Mo9GEibGAhqR6eViWHi9gfFhUx8lL6D65RCwCqytNJKA1nOOlUz1obixf2rgE3S8ErUdoYFVminn3WTq3+gUr+XJ1ZM2yzULaZSH61kJSvWMPQYRf031BEJEjHZ3aRhvLlXgenW51a/b0iNgVyCrPu9GLqQcsTOx/FnCBfFtjMELoLAHjS5mKpjQdMT6lCMV+NhYVnDmHB8MkPaWb3Kyuopz6s9/NtbJASf7Y9eGQmmLyge9+98eqiwpoDQxvbfMubmFhnsZPpTc87OdaRlhWK+JzkLs2ZeZ4Ct6wv8TWm6oaSind2+HGAu4W1RSm21BNiD7uYDBBKtpF4gnEleX1VozedMywN+YX4D5CA4jULHr53z9D9adzl1SwH5Ax1Umm182Z89iXwVnKD0ZngEHKD3kXO40DDpLpj8WIPoIPAAKouex+NHT3iO3xxIuXDuVhKcDLMaMC/fgueKluHc+DmHJY1o9d5lzHX2+XNa4uhv4rA12kZo7gsVFvIEQh0vmJtlo6BVEug7AOxvHDzLNgUPz9lgEVtwtlHkHJg+Qrzx3aroHtmW/jJD9wefq7WOH1Csjih92exvAp5iEMKs7wpr0B3H8+4Do89iUFKRw4459s8bUtXXkynPGslV0bag83RPSkeXL0XUGP9tjvRCdpdY9bhZuW3iVTw7BQf8uQqWjUG6GqfVB8Ge9SV1qMBMTML1KILnzfgGVaprljrusLlTlVIN7uDMOargW9a/dsXejJGKvnf+/dsZGODbBOHGca31RQpCqXwz11JSuSNpKLVxkra/LV5M8vgci/Sh+Pfhvt2nPcz4LBsL0SLPMEoEvG62IkBfJvt1eTycR99IONWCQulE3WLbmqa1tk6BCgquec+6B6fIA7dIoPaPSDfD4ZGz7Jk7glYrmhoh8sGMh12gdMixihro5X0wtgC8OKlGdTNmcQec6OEpEYfCXMLxKrsQJUfrjHeExC3Oy4EoUJEWQf1RbuVpaI5XznKsPTc2ZpicCV8LeOB5xkJQCW1Pp+BvULDCzquRW8FQS8eGmfJ9j0/LoHcOeBo6Aks8UI7h1PnMBasmP6QlY+nyAcyGH/jESwvJfqMse6cUudyoP9Hr9I67tv1baySALeVCXjcP70IjJgjuYFHiqj6umytERnBWknugzRkdmh24DqZgQOvfzzFk4TeT6xbOzfpKAxdVAA4tOwD4yAeddI7j+diHg6aI8LOy8+5jwh2ajeRFCApcyol3cN5F1fPk1y3efNw8BpD8KawJYibQchiRqySvMlgJWsxhuNhaB9kdGfsRixr7ppg8CloiTsEU980gvNFsU73RqQEs9914EKfrY5asYm6VgyQJwJ1n4kbk2WZVB4dD9VCVe2n3cgpWTC2OIwwVfFqTp2uI1y6AQjbUEGJX9nvDr9km2DswG7M/G8e1DKOHDakoH3wv4uKxw/k/Lypk7An49yxWoToRmZ0GjJaVN2WeKK3RuGO0r+QQygecrh0xFTR3FNWdD90AgiCek6mSVgXVjAk0NeND/1U87Ybf8xl1DHG8Vhf8l3OHutB0ueiL7k+2bk8Fmo7Dpt2OuW0jOcBxZRpvz7yigYI8B/466nbwrRP7voq8AxMe70ifkyAn5cQh0GtUrmzx1VHcbjPObjm27ODNSuhT2ylM3QqpJpRr2l6zCfktUXcgFX3Q+8lY05qq59SVjiNu75ue227cJwU4YSHwZvtxwXHfL5x/5nqpvkmnem70dIvyO0yHRcLhwHiUaiuYExLCpsn/7SJBvZM1TjK2Tst5+VCNgAOE3GUrkj3FoMrLZAX+wTN3Xt2h7h381r5pDkJwKe98N0uKy2fVDuxeHtTxv26yifg2Btktsg+QLFCxTk66LV9p4uSU2H+bQnncTa+ObJsZixAmuSMx0NYGRCspUIYOq4g1oZp7C4pHnXRLAeKGsmI1tej0NQPH3+2I+BnQ0unwugMBOgchs6keb1H9EEhYV7uIat0IeX6G+1TEN3pVUTLTXx+DypFcFhZ1te0PALxDk8QQq4L/uAwKI6ryOghyreG25Xt6DD8xHfKKq56g5/o9COKOXtengaeWcHn43LF/gFdfX8OvNtmEOCKBX7mr43QfEz0PonoyEB6F8hK2+0Kff7S9s7BI/P/6os6YxchVcw+02ihmMKqfFgeXeONsUbUU+ULjPt79YfLbQTuYKL/ke68Perim4Gs1ENnbX7bm4iObn73sP9MTD9FDRdInjIjQQE1KENTxepeW64rL4uw6YQEz/2hF6UqCKzsbIdVY1z92MDjt9XCqlFzkbvne1MkdhMl/pZASBJpDL15xBOs+WkEa6YZ8cNBn9asR8Hva1LCOzInrHgnOcVn09fWAJsNof8YQer9BpYDzhJ8rECbBTaT6nTaMtb5SK1D6jejk8UdtJB6dzJSzoPtcmGTadvGfA34JJrjeqSZcP3FkOPNF8nTrzE4fF7suAJGNoSTWT6KNjJ3J0aBc5v154ziAP5jO+a7m0BMxv/7kcr9vPCP7rBGiXJa4T/2HhXoF0mvaKxDahQM319qLzb9n56cXi9NWFLymTpUi6ISZH2j23YOPceLi3+PUEPmZMQnYBsN2xLc41ZMNmiAN/kwS5gCn4cTF451Tk/fRSG6u//2zLNkP2OrJg1/3/7OfDtlVZ1P6XKjeXLbYT7VgcFgULR6K6VlWvCLaLTscWvYiFj0vsffVgPx7LRFLUf/2U2kitUOQlJFz/7qTI54YtP6KFbJlCmm0hUa+mrSMsF7nS79huxWLmuoksUKa6CnhuEjwqV9Uxm/wDAVaYnRgheiJzVf9sl43+OTNB+Xn2tpx/Je/LAA49+gssw+jXAQhBIjdAo0nLGohYpHGh07O/o2XHf4lxOHVbqrUOCoxuGfVfP/D1Uwi4NuogczpjugBFoz5QSidzecQRW00QaPM/SpPym14Nh7bC7W7IhSW4LW1LoBzbh78bbtsPO/LLtSSzWn57yeud2BjVitETK9D53Rj1/E04szW9PI28xIRdEmo9bR3RO5O8FNTLCsjoA16n/r9MJSCzZfwL1pIwvaloL+FijCY3GGNq6AuvRaufxSpJ9qsH0i8rKrrSvnrM1W7eQA6foGJhY8uVBtSDWc63VYT4gOW5veSp3HZXOYgO3ahZ7r5HkfFJsZAm4NbsJN7rYAUjPfdMLdb25DFVtKXFfqCXib8DPn8kc/GVg4rvUoH6i2Ynu7IWr0EcxGC0xFrmxTOc1EeMws7ZC/aoj6qHz8eDJo4UU8ceNmpJhxObDdJ09QeWvoPHFB2Fe7xmNWXvmbwrJb29ujYUasW8Ej65aQO2DKyyaDtyQrW3AYqxu88+WFwSGrvHZ7sZLPv8RzXftu87QOt+Bu22RNlIhKHZKNEeGLHvzYUfZiRuKXqEn/bv+9+R0TUSGico9VC51O1EgdOVQebxN8obt3sHwSSTJDtSThYcJ2YwApZ125q7tHn/KeJLzHaC2/tGu/ROfa/6A+rRXsEEHaLkk6yANI1RtAipsagBkvx0kdpxdCbdx9mQkXW/EpFy7R8bkS36kDu6qkesQVx5SL/vL/u0IwzPgBksMVSkaZwV0dm4up77od6KgtgvFXmwJVf2FQ1fiwqNbt+Zy34DR6fF6/B2m9hBToRfzu439zehLu20es8L4I9ovofF47Dp0J2gh9hmJqgl0d2X1/L1s1mFW4kHYEQvWv9vtRMeg41o28RpTsSzSwoI0BpduYYtSZZ0tP7sm0doqaitaqcekzB0AKUEJa6sCN4O8VUfqDChl8VXYWR2GggBA1+ks0K0jDYP+GGgT174CeaoKXgrwYvG5tmBaoN1bVGZT1d0T3lOH8376cBCXX9Uo3X7dqpr4SjvbBEnDmt6zNaiglI4y0qcdKkWJZTGL43sfposPvE7HFY0piddVfet/NWCcBnURUXkV493K7kFKn0GVNsvnaThRWUpBmK7hFCXC00KVs9W71zyC3d0Xg3zaCtoNzWqS49DDTfeDbdVS1zSs1z6zbeuWQetZduR5hmzPGw5Nz115t++Ot5adtNIUMsEpO/5BkDI8cv7UsUA3fEVe9YY9dQ5e+XWyBYgax40aMplk5QXyw48wFwlrzvMDXueW0kMhtJdB616NpG8cYzCOM/W4bYCfGRu+uOMXag0anzuF37kljvS5/+SqIdodgc/CvtGnJJgM844CVCV7XEfrIo+AOJ81HpfJ6Jy5uh5N59Z/DuC3kb4Mih074ttsoUF6ymX6EaQ14QvqHH9ZWa84PQzxugCZo4cXWXRXiwP5g1FjH2LF/vAsyGjLaeqU0mgb07u9dsbCocPrsbnY9NJHm4UicTAmBqfz4a/zvOF4VAwYqezUPXPePz3PHOw6CfnQUi30ytJ99Qf+vVsUzihEgSQPRLKi6MTlFOwdxbgq1KmELb/0IR46Q+gEN//Fu55+V+T8GmIeqvg+KJW3AkCwovXSnFaOU9dnEfj5r7gFA6ah7AP0MgLiyQnnV/RUkRx9QI6eac0wCjO3f7AbXkyJHiGa7CDKeApeajlopOmr1hYv9H+A9f6CtI5hPEXUgq0UlNk8KTwLPl4uYOGCxPZo9o1HZKxCAhA/6PZs1luMMZfVWaQe82PtVLcP+xP8nH4QSL3OBS5s0sFYDFlffJMQG671ideq5xJo11tK3+VFRuX5+RfBKnVuUQEo8A/lFvdlZA8EX/YWdQjbunlKQVXyNF4sQMBXvQyPie9kByyIdXLUWaDOMcQesQ6QnbcAkGannCvesOpcuPZqV1GT6ez0p5KagPsd6j8x5XBeueuk76fPoBiTTqYZIYGVfkgHocNZ6GaO87yn8qmleNz+KMGdFoYGCyH2OXkwvkNEjR+K3m/7czsSXzK9FOAQjWssnvv9U8/T33SiZ+gnOY2aZfuWPSNbdQfeqP/0lNSQSWw03uAJJ9xSIrO80oiWE3OgFWy6ekbf9L6D0NVsenzg0CKH85Vvfrtv3T+bTIoJZKvFYa0WU/+QnLu1dcnb6+NszrZXK8OFL7TQcCAHovmbkqG68yIIPxCntumgXKdwM2bKBF2c6dbmwHGA6VxdBwSz/6BU4SiycLh6T1ltxO3VVPycwZoRDE6M+uZ5qvs4G4Xx6Zr7AbQdc/gyeCnATXU5kgM2F7spGUg/GXmqnvDxxc7/IVDgQWi9uvV2hTXb1Ahb8/ThNsqw0kNkwk/NkQ7YkGAL7b5+QuYbtniHbFqo+ZPXzH7zFwzPrJQ1bDHCgkK0ZLO/Q3CxxTKBIhSrF+g7BaV2NkWSpfFX0ZL4gAs2dp7kRlnxnq8Tbl83YFqIkjqtdQvFVtq2cxAQ6A8YeNNrhbJINyGMGdJWlWoyxRKH5ST0wFtybDwpXPPiX3nSMWTfpVhgd48hL/v6NXgHwWVUTaeK1yHkJwR2RzygBAf6uCBXBF8YDga3uCLn6Q4KstTYQMUPDrOV0msyhxAeHtsFNhmTkZFC2YBzX41MpVzVzsbjfUV31gsBwOaisgG8ZVrYpcWPNXrKD7B/BYiBDJHU7PbMkH5K2Sqod5S5/C+35WodJPfCNqMQldZcdGlafkJF1mFatWYfvCQHnSk0ytM5aKYUSf3eWDdtBXBhU/ruDC1JOjzbteUFC9jlRuzYRiUxFJ1Zg5K9yqw2sLF0j1kfxMGoWNp4Q/keUK6a/0l6JGbkvk3pf/1oIdw7IeCywUNQ9e4mTjKZG8x82iGeFdbX9qBRcizs08DA51hyqPFh92SHdwccb5lLpNTB2jgs7dfAmIDXu3uNyBsAeFoFg9tz25p0wjnFIWnIesbm3+Y0vA0sq0O0O/tubIFkUrPCZtByfriFWXnCdOQ8YcJigNNmvb0uLPO/iPzASPaclEb//0B7iK6qZ+NZ3UNNqM11YpjAoQ+h4bv3UGpKezxPY1jiVKHWnb6JrTdO9poA6LhT37L93UhOw/WPtKvrGvbBnxINU/VC9UzdVSjvocCMQE19TGSEyBsHuDqbYhmHL+EgnLf4Q+2FBsgJ9xv3ntisR8Au0A1tlzS+tsJ9pSRzhi5e7HcGzVLAAS9jD9ROhexw6s2INh6O+F7dt2V9/prVz6p1GmzxcqgKw+ytNTLBlB7pXmXeNI6BNeNu9oMRHkkDvU2nvKg2kjdTeKEzJKk/Mef09+c6tLA1FCzpNEDC1Hi446itzIpWpTO3bxivVRuQiRJimJiCgWWliSqXHc/Vddo4wEkwiVEaL61ZPk8N9k/liOEbqJ5auLkv/i2/tEhHYsVeihH67X5NQVcp8w+VaauzLDoD+1D59YTlVHPUPHJuwFNQ0lmKWRFSmXkBKsAFUnBfSGkdZfBmIlIMkd/tpqmS1Qx+HGN6nijZzhxgq6yYAXYbI+J71M1T3UzI5v5Fe6vdHyLFso+bgJnZC1Iihy/cJ4JGOs+DVuiNtEUQ3NHyiWCPD/xzW+zvJLyhnfRFESJ2aLWJVr8sP9iUR1uqmvm2XeG/S9PEoRUQsinGsxARbwc4p9ofnf0dYR9D9LFLJkvCBwBU8ArpSjMM1eMTHHjMTmT+QMCHzuLAG+vuVpn3fJQ4jWUNaBAnGwI8C8lcPOanRFyfyIXhBPBC5uQNJLlNeMqsao11GCb38vgrf53ohgjFG6AW/TvdqGUNeQRa5EvkDUnNM+Wewk/A7I228s/6sSsJEngZ6v9+oSRhYUGN44jQ5oMu1sd4/1p5JBaLnCCnx+amxCEZrU1E9M4XnYSZuEQA+DjAtS8GZdFM0Z8h8qZFyOJ/lgvqokF9hhzVoEpmIiDStkQLYrD/5KN/k+d9M/Iftihn5mnZMcQOGKYSZZTWpfnUfuytKCmTSrVGy3xzyiRgy0lmPWYn7pUgfGBYs5beOcfSEUqj6wNrbyPRsEOHb6jSIfS1mNqAymlqvuPC30Q/z9dQQvHKZ/+ifTrSucoxXwAbWbgMB6YURWmvoEbax9FNi7QHgx2KPugHSXTH16Wcb++ylPIhFjh8paXB6DrOZHofhMYbO7n4IExNKi0OmKCJyIt7eJ09X3R1m0Cx4ND6unBuMj+QuE676+1Xct04Y6q7v0W4v5zAtZ5t0KjJy99TqifvtjfFxCCONeFlwW7qmJ6stvtnc2e1F5CT6c3kRPk98GGpF4HM7q8+k7zqbL50ZgMtn+2kyG3D6oxcukt80i9n/2YHAVVqiJiWqVexXHzvqaMStO7XP2H9d6pUl9i/u9LQN5r1KQDzdZfcVmvcixQTiypvqvmnlDg5odSTpr66bLRiGgkfN/JLafMPlANuBaDWA2M2glupv2C7yoivusk11uhjcwI9yGCkiyhMDi3MLnHY2FNZCkdCPaP51IeRMpqCBx54S6dPXiJSnUhX0SH7WrC9cK8Lm/6xQ+TRHCRmn6XV4ftESwScKIcs8+Q4DxT6KX2/FWOK1Hgw8fTbeSI8mPcsZUJnL+3tlKFMKYjNOkp4KvSXSzzvkQbO3PDTAM+42mQWWlBNyS8qlW1+4OJdQwrPoQ3dO2AC4cKhbq87BU/TZ8LHRFmimuPwLl92qYJg3+Zot4Ggghlmcn9vfUVj1inBma4BlqRBQ7FZSRhDS98ftIDHbGLPwyHttafG+eXOhp+HLI9gIuh3fF3eMKw1LKC5AbgUcI/I8fmc8BGOnosPc3qWc9MAeLBMnBhiQ7eiI5oh4NzY5mIDBM9HxLsY9rRhkvUI+02gXx+i97olgT38uPOj2JG8VbVKaRUV1WNw4z8878QO9tvJLUVXZ3ceyJKxwWFvDnsrcofAxatXESrw4A5cM7PxYzFy72FLFeEl6RkPT35EKoND3yCN9oqmzXhjLzeQmb2mv1hTGKiTDRP/P71nNtiKCsBri+eclT3SgBa2VDZbYJ7IO+K7YDXP97jOPrXidIQhz60gPR7GMPmCQ0CsAYd8+P/u4XwcWZ0r7EA1TrioCa1k9/0sr0M0ZqLHFtS4qGtO1cMs/t6etip5IvTIxVDbZm4F+Kpv9pJufK+Iu5+I6m1MTrVaPPPwVJvolBpYsXz7X1hPQWsfDeMIYW6vuUFx/EL2+cXCPavU41alUEMzylQ5TaDTAXCXhhqUploh4POBOWZwhap+TikIssOWDVT0DeXfMZ+p9rqwNPNMgTuyDQMZF1A4145xpf8yTRKYuot7OWO6JTnOgtXlLO0D7X1b8qfo98FRLVd2EzXvsN1ThnZ4/47kJiOEOmNUGD9nTjhLF20q5uy+Y4zNm+RD5qM7hHwTIN5/qA+nFzzL3K55QnAM2RjkO4RDjG6zyIbF6dknPZP7QNi8DvfMxHXzXWbR2OsQYlL6/tySlOC5JHOS6VFH/8LdY/UwlJfgLa7o20y60BcfM+HOMK8qCkA8HKFKKtZLErg5b7ZMIy/+MvbhQZEqLSYjs++RQnTRnGLron3xdR2iBqF6tl7oelT4k7zXuOleaLBxTk0gG9+q5IG49nxwNTliQnWPlAXWYBNz8PPP4H4y3m37RMD9MjTfHPHfRKc+2afwwNr/RTNjfBPQxobgsofNLIo2u0Cx8RB7jqsUobJVfbNwZ3VC+sX3dUQGL4caOtYcWWw0J34AoT9LlOQ/hmpoKHW4h5nGFfXwunIyUNz79sqtuusF/Md+eeFEPHZ1nvGhPGvykrgabRdqXofm5I953b/9wkjViAdsijYPmNzk2+/+fc87oS2YTlgm2qBeQvtiKO97PPBCNNAjJH3BEoRUwDtDFWqToslsqwrcr9veuOEXGqM3hJmItnEzuhkIk2nDVutdwwenJPgj01VDIwttZJJ7zkxhIwSat2b5jCQ+sVDpxsXhOzZQyuH/k1T78fDPFMmke6sugEel0+LToUNGkJ9DIjnUYhX1gDgEEQfiz4RORLgAog1HuJLlqhwMKvg94kFrCXyzA645nZhH74Q1oDrf/GIdvBV9tCUdTKVyUkLNlHCJHHv1ns/bdTJ0uHKWUDDzvtsDFYbpRlzEuqaBQyKCpkCnoofMJSjZG5rUzrlmpPiZWba1rUYc5fkd+0OwqqXusDmXVhHZz1ovjY3HgXkr9x3WsT5CjD1r1QWs/AvC1NyDUeTqKjk0uCjO0ug0ddbZ1x72Kdw+5fgYUt6jrs5ZSypHA7eZgSsbYR6/OChqJU9ZuoRl99vuoRcQBkm2FukRw4MRowx16XyWWs1ONFAdBR6nL5LiClVBmKKmin6TCA22zhgvImoBNqjWIn0m/CzPhqneUr+43TjqoX37UEP6v+jHdNXqYAbjkVmc40efkAn1wpnerKEOe0tdCspHZ3iIpL5W0UpMugSmFrgJaeOQJk67q3TVSrgrIkOvLiu1LkugQqTZbBhI12R97h3j6IezkjH/KSrjPKRhecsiPrrVpNa/gsEGlb+UBDMhw6IJxrj230NHlTt5v2tQY1N0e1Jkg6cpBORrJDGF2T3YsroVBCGT7amy7m6CVYFpk6lV3/FFE2mW5B5h9G988P0zmxTZHOa0VmTsDcygDjJgR4esGqKccQGZpTY82jV26KqMt+DkDGYxE6LOg79EHwnXtdZT8Z2711v1Gp06s8nAT3Wl07HcgcdJkYC52A74X+2i8qsDl00NMFAgZYvwXfQVhC2YigU8hw3p4XnnfytxSr6rbxETrlleQW4tmMfDlGctTnCjqafYmKrYosBZf2pY0NLSEAYkgPwJ4GTk7fzKffyouamCUBZaqL2NY7ueLzQwn6yvky1Zk7SvUwAJugUeID7eqT/cNJ4oVQ0plcTxWaetkdvw+lbKALHuFaLpjFBsGnaRXvu/rAt4GL5fhFfjC8khhnm2sWbt46vEKSPLBi5Rm/mfFRNHBiebGWQBMM8gbOB4UB9z7m++G8YWR6++L12cgK58URvsUClQKhhMeWaFQzmoKEaZHYrDf71Buf3cIjr0QT2ezatLbvyoneSyTvDN4BDZOMTUvTgs3PMGBHTKauktTPxQfOn8R0XhTMdAfhef8pOnif1Xwqt+dEl1jRGtIRXtI6Gfn1Tn3ZBRuQpbskMv+5P0DSa2ny1u5CRo82+kuxXyh8d9ZiFC7owZA7SkC/zX3jq7tN+qVQcHzKwRXx+inDOMv4P3/uDlXblkaAMuX12UTM4jHzhqAlViZ5J2LCdJFnZMDemRqWZinhjsUumggCG1kSFG60pVS+LjvtCQ2xnefnIO3m6e4Htwu4G+Uph8VP30Nj+fiYOsCJfJx8p2XmrxdcXTF3jmE9NTDlUZ9Y7yepTTksvnClirG3v5fuTcve4lECye20tQsx8YktUmV8aS8BDGLF1+Em1Z+TZee0dhjuCXMZOhkrWprb7ne2+/UKkfb2SVam2Af0U+UEuLVo+2dX49N9ysY56o9ExZyqSb1whD5cGHVOLUIpSU4E7TEYMoA/NYPHjqtuDgveU0lJxw3lZe1KOQsAtUQce0QY8TdH1PgHk+Ae/W077S+/I/6nOlvfCMS2o2W8lnL9CCybH/YOvGJzNeYFR5CxaVU/D44EzEK3qtsG21RRqqFZTXr54mwSCsSxQsqQiTSTAD1hS4h+KUezvaxES3ksW1Nnu1o5zgnz4iVTFMcg5MmDfcKwjUywTAvoA6JYgw2zdjWLInL84tguSX8+i+MwupcqNVnPDd8G7jTgzaBOXc+YP2xqV1sLypT6FeaSH7N/V4VWCQPduXErvnUwcNu1nSj2HDgK2tq80t7wxEoX2gwhZYuZgvPly1oofOMl7doHDTCMWajSYlcbdYnj/cWgbVVwF5VRppw7emJJaH3Lvjs4fCWovw40hl17ieVL6H4yCNDkZQIV7Au+KnTQmwTUGjwLKQ8d53hn5f9euCYQ3zsqtPEueI3N0SYTNyYH5pnn0HiuB+5/pzZWNqePDUCbIVKhP+CPxJYphKcqQs4G9XSu1xMxo1wmonz7DETST9zvmCDhd1L8nCQGSmOkA6CMMtJlWRtn9nHA4EtIBg0cYTIR+LZwSln1yjJwmaPiNftXvu1H6fs11EQC79qgIHnbISVc/lsSC+2MktshqcQUmYV30123APC6kvTzsxqs6cuTvmPcmdaL3a1fZ1Fn4/kCZ+GkyfdprvcrakL2K4rzmHSrNizkVVTBPJFGE4jrdhkDQRoKRXsxZdS6mdKtYhDK/82VTJSAXL3WUBksO4o2nuN0tXwYIs3Zvdg1yIKIze7wJq1v6r14DNoS+0VO/0ZQERffyKQZuqhg1IXNiBJRVuVbbewyEZIfqrbeLFcM8tua/00Dbh2/UmjOKt2A/ki4G2qsY5HaMDjh04hiuS2JTcywzol88Qz1r2gP89qxxwL2wfr46RMRslcQwdIfUjBgegfurUL4YX5Q/rgbQa9zjnj71qSW4Fx/FCg57qWc6o1NQpqF/IIn9d1UWEUTWLY96I6aToezt8gKFgRVQlQuaHon2CzytGOo6FwoGQ2eR6sA6ok1rjomVay43+sbSq7MsSWqSxmasONcTdzq0X2g9reI5/oH+0k1POmL9hosXwVxs+eUVjH8XohDyb60xl+/AHgTzEiOoaHGMq3IbCSliGR+Vlmc5iZbnlwg7RytxjWyiEzC6+WROcuCb5xjO8aXRIx21dD/B1MIhj3SkJ59Y33Rreytfox05A5L6Sy6K5ee0J7XF/6n6v3iZvJlbDmhI2ULdF3XWT8HOOQz4OsCjBCkQACcDLdG7zvoLvYBb+201yTydBf35U0RUxlyjIEa5s/tLRq+BDJgjjnGRp+VqO2lDvyOTcf3tEfnL21RZcSFY47+mZPJKwZjuPSukjLInEgUUpafaWuR5SRtehNOwVD5WAIUvI9WW/+LgimZLqtdMzT6BnFfzFaV4BU+U0ZychDYmducks3Jw07BwXhZHRV3q0xthYQWAqnG/JD9RvY7ENmc+mF80RQZD6BxZwmy/9ajsp/03YR3N1F5ic+1LZ/ceDuB/MO8W95aY0G8DgaG9bn0ax5R+BsS2whYDWk83Ba62xkUbCO1sW0Kenw3ZF9N/fVjjRp+2Hy9N2KeiodBbK+QVvueL0EXKdCnfhPSHqlg3haiCeUCCuK3r+BOaqZAnPk9TnAi70Gm169+ef8Y/VlJGzElkXN1g3XIfCO2PCQoMHtbAdnuqQ1JSFxva/cjBvgCVBr9b+d+xW2ruR1lWgJIbR5GTgtvWOf4d3mD3elEl/kMOoTSSVvin2iBpC6Lu5fhxeTSJ+R1aPcqJktxn4yZqAC4Rlf/933QsMfDB6vXWE8c9eMv0VgvtanBxU5phYXCAzo1iw1cMmR6WaguqsI5as+rdvmdfO3hakl56/sk7k1LwjQqA81GfHHLIprk0yu5eCHUNLSCGj9ZX4vqV81azEMTNfL3F8xp3st0H+s3z6nI4qql6oGkziTDDpdH3tqOSkxKNzBpkI2cjwBkSGYNZRvfAvyxuVup7g2H/bg5/MFa2TjLYs9zut3DDurK7r3aDCWlekjJXphBcy5DLFKYR0n/JhScr/tGSdsLEbIBLg2R/iXya75GMdS4HEoqJj6y83iree4HexKlgtAq+ZYJlCqcIDW3+w19s/7pkCuOYYEjpmbRu0PS7ui8cnix4eKYDemFWX0Um4qbtRDpfyNw8gbSWPJg92w87OSV1bG28hWF9FQ5uA0FByN3qZARKF006SYMOkDfdKWdMZH4o8+GMeS5CLfsLUov7IUCGj/kZneKnuLz0HNPFyhmphOVYRbpKqVNqsU+TSkDF68R2mOsKNFnJ7yx0eb3qgsoaRdDL9R2QQeesKxofbq0nrHDubDvxAodC3d87sc15ZlopM2xmim3f/K5cdk6P7K5HLiWGsqwOv0DBM6Qgpr3q0+tm8tXIxx6Cv/pP8plO4efkTwA0oQYYu/x/O+fritiud4qWKVzfUaOSchX2j7lub2RGjdXvFDji6OmrnqS/lX0ICk+c5Yfq4IuOhp0HMkkULn6y+t4IKAMT8h1Lk0BvKfTpESycUQ+lsk8fAL1qLyV+FEg2KDpYEuolLviGMlBX/EjLKHbLeVsDJxuL8HvPFpt6U8AKAQRbkKsmuRqJtICPGRysKvnqH7bmVfkwlxfChOGxPtk9p0QIZj4sF7B6eUN6Gr4X8sXMmQQL/jd8TUVk++X6ozvNSpdIAUPDkyK6wA16rwPGe6HHylHrHNJnZSt7zQ160gje5ZiVasatNV+FtB62zAJxayHh10sheqtd2JbVxpjPtZuiSu4br3FcZzzeAOW1uiMQuQDz4U3X90GdRzZCVuyNStYSDrGy+IFi2QGX8/pICrgf81CWLuGuHIpFgbuOUioyInu67BGEnTW7lbk7GXo7F4SX6HNz9qrLxZhbJtcF01L9cym/1Dg8K5LYCWUCBVm+ukE+uYQgclbFJ2e+E02vMq18YyJlAJgInIHyB/LzYdCrln4u2K43pobxfJjtE8lCBacRLFgKsgeHFdZIc9weXkqKYtCH7yfaRlRminayo9kBVZxfjvQKa/IliPSlgnmUqNns049LRD3njXlpva7gsE/MQj9DXLBWU1Q3o9If8FVBlCF+bbKzzTjqGP8GMHN4QBb4ypM8TPzOdN5SGdVOiuitI4XKAkb8TD/PeimOOyVCI0lAia2eFSLR2MFlj3BgAD3rW+9Qbd1/+luX3OAkA+B16fToex+2mQTh3x2h/Eo+uw7o/IzFYOvHLb+JseMqcx+Rsw6BaVTAFSRFkK15AF7Bwvr4PHeThfNCkdo6PrswKwHZ/sLiFDtsCMP9iMgGkL/08SU4xRIi5BtoBmbIIuCpViWU8Sr+u5t2dHa6kj8uAih7JvtQVvmeDuXCjlRS+vRnxE3tvzfW6LSReOiYehJFcK39BKhDRx7c6aHlBqgGiVhwMSSN+tPaeYGoVS+1lKp1wtCet4GMrXTZllbuo5RYfTosycFMPW/jg63v43EL2kpNFZ63zy29vxuTotfdA8r3yGrMLYcvzKUhGqZnCeaSHPtlZQfjS3Evq5PSIMZjkZaq6eYetcWlb6gU63NaryODOYQZHDeOMl/2tckDod9CgOHpBUeEebH1UEUZ43kkKJKtr57m0k9Ji/npnWj2Y4OdRWxj35CG/8mAPOWKHP56k2Z+XZ0lje+Bvvv2YcCRvsnW3lf7k5wWkSH1pnAud/DxkAF7Hwa271YwPISKsdxncm0oEaERBo/oUDFGORUWaxPZ4tM8eHppQsCN4f8OOpiXuJ1xc4Ufi3ZL4hlEPYOalv8twl3xqDq7o7X+MR44JHtIAl2GVU0jRxcv902oECNhqf9aV3oAqnVKZuMBLCfTlq1s1CSzu6mUQNDhIgq8fEcwFtMwrP4rn9vchtZILI+UKo6TmTa0MKt3gAPpNQmDrxfjrbsdClT6N/p76gMn4jpO2uCVxHNSnU30no3i2AbdamOsmDj1zdO4ua/FIQBrBNd0MVNfixyQZmYdJH0wCJAb/q78RJmlUJW4kA71NUbbHpf5XYk7HW76YfOa4kfRDmNirrvqPlYpHBvklN+Qzx/n86p+EfGFd0qPfTfVmotYZ04zUZA2hEp8ThX3NC+tYnV5ijSJgovsniuqM3taWZ4DW6FxlUiroZKzp7TzzXjpbkqV9M8W2n5ecF+dImVCm3WHoNPUH6upWOs70ktwglp5C1ef9mx52fqrwzfYrrGw5Nld1i89w276t28cJGKwJyEDC1/X6YxvZk98Q3j1bUlBYpd4cy81Mcz9ic80SLfwGUc+a44VKaddAoXz25cbMED3rR0DRfX2T+TGVfonPRmSYDFQk3pcj2OI7qciEG0mxv249o/pRykQ3yxutjbATIZfebOb+uxMyYvaB8S5QRHXD0LOiKl8wkGcI8YWgCr4bGqCGJzN15kCu7rAID89jAS7gD1zS3iHv2ZiBmwGzxeusnSFxnoVTGV3u85iloeRmNk6aM5zt4ERCGBiwI8IXk4N0phJSN8GU8UzRF95Fuxel+0mh0PFT8Qx3T5QNquw4ax8+8JN9XA/qMsY3fhqwNS0Rw16xoA8xeuUQGAgCY438cMjKUQVJA86JfdHnzMENXLpQRKZYT2tvnNiTagCsv2hdK063CbIldOsMA1uUvePQphLu7QG7bbfAuOcQP3yIk3Jbz+G8lg/n41w8uRZaBV6+MAcfvqbarSpa3dCEhc5X7ByFPzBHSnXQ/J76e4F7XoHbdn3T5+SuA4Ypej52y8Y+aYawvwj3nX273A9aaESecsNjafLboozy27Kehr4GTPJx+pCIirir+swd/3A6srJRjTnzUylV2Qhx+eybFASl2t+x+U20lHWuHlu9Kt1ZNW/bPNk2xO4/gfO0gJBVS2BIEWV0kuDZ/frwidN3zhUINPnW4WJ4zLl/Ip6Fk2HhfFLJbSMa8SjHP47/TdgLVeNj7sDj+TSBvm6sOwu5SaHqJXYrQtuKmSCjfBfwg5gbudXtf08E85t20ClY7Hx4XnZvNpUXWxQ3jzbVc/1z/rxoRnmkebJbW5Yz55BlHXtsLqTmHOyPfQQ9luc2FIvzIscsE4CPWI/1lT9f3801XQWtDoL2vaWqQT/TF98pIY1zR/jT0xvwm511YHzPkoijDJktPuCGSZvn2xZUctOotvZEoVlRZnBodC+rbo5GCcpoSBLu3NmLnEAicts2R6nVRTbdqFRwPfswS9JQdiTUgUgmBQHNLrYjq1pMPSJ9UJgcoTXlICTu9+8hNTx0kuG4XaleT08lntG48YLdvikFlyeMqrpi2A7mEERH7YqYWDmL4BOIWBPTa+geFPmct8zadW2u4i42Jz6Od3bQHfz4bPccEtCdtinSovPCG2Sn8Fp6l6l0yNORV80HLvc4F3NQdNsDSQVPSDPSv9Js5KIS2KceYSluLw0KfPgtcKDfWapUS/JEqJj1ohHs4pxSZ3lwLWjEVRiY3RcZT+N/s5xSOukZ6cY3/v1eg9lN9kHPZC85XA8IjlPhJt9VgUAseI5+m9tafTK75Bj9LTBKMz+krLVgczHQ3KoKfA7/Z4GTAI6OBf2qaapERMnw1v29wx2zxzEEFhcwv882JVLQY0wlcDDxSc/w2lYWkgbJIIeStbwqgseKSxuzgTkzsFNRfS8327HGJL9wOuWZfeqI0Ml9k89OHW7+Ea/QnSkqLuq3wUW1JFmbKyInXX7yLuVwYHG5GY5hA8yKzjOHXusSK4mTMCELGGOl+J5T0X57qtpJvyEAJ1rQ7DOov+go7oU4qMe7cRu/aeZDRsSoquS3lRvthI35D7N6R1Dtq7xKbmCBRqECPafXxn8gdYW4ohLf6R4Jlmvr+Yk6I+dMa37z9FOPwaaNMrzVFEUsgCGoY/BGJCcu12b46NaafBAUtzG5b03bC119pxFGZm+6fhkvNr8c/4YtRX3XhXa4/a/lS9khO2A5Xd/H4CJtW3nGnW9rVbkGMuT9KwGLzRdeZh4p6GfYftJ6lEr9EFpFieyE8fdrbL015c4yo13ajlyETw71kMKSDStC7pZ+wNQsYuOOS4mY9rauXlU+fiiVxnQJeQaip8kcmb8xaiJLf5Dw7L+hxs4b1JxGTPH//5BTbVBWx3s19SqVmnVhqWBpOoHLr00QBhhy8l4LkqyW8+9jGexYLaWLo4Hnpa/SP1SJtSGf++6h21VS7aFMQn/7dKGXFtAY9Uvtp2t3z9pHqxsDUZJsXjAMP46Nwx/CYeBwB2F3MgkFtbnz7IqZu3DmAhKFVSJ+oPmvI4nTPf+6Dqng+v248gFWcBhGJhv2o2xoFpO9ejNWm6YJQe1SJRC729Q/aZUjDmxkHH6ejCxxX0IWjUay6qGMUsDSr5Gig5YU9e7WsuQz3tTcxb52hPio1d0cDnw2oM+VJYcoT9nSwCytOctZBqHSgvMv9c+kG78IPSHtYd08VeAPoKkZe9P71nq3v+mik5jBasBjTn3dTxohEBpk8w3gOxwoH4BpmTC+Ey9KfE4//dfjCkKVp1TAjddXcf5az2DtVyDj9ppNWuoTwpI7R2v8rwmf+WT1tzoecTf93U248zo2+Znj83LGn9VSJXGgK6L0Bs76o4dYfF7ofbIwZf4CHerSRIJDvdQENxqfz2c5g/RKtuQMvEAUIhJny2YqjwfYhD2ZxILOKjRFmHqTJIetbKGgkPqXGuvVdaCZLeIp5lLsLt+vDJ8tt/kknb5iyyem7leBnFUBz/BG/Ubum9wJ/8Dwanhm1J7+ytbXX+GvmUHNw0dO2f2gTThz7oqL+XNZusG0NO6LT4C3fXARRx7DUr4UveQOhvhCGE8g9P4ohvEe1UqERXXp5cDQgcxZju2ooMCu7sDv62NAPYGJ2zTkK4tJVXdCyDiTJyc4b+n+6G76WvQ+/Wdg4nas4dNr6RY3nx01iOMqdevebi/cbNv4XvYBGsKo7sSh0kEKLXGfrKvL4i1N2xsRc2oPu4IHGJSj66Jw69IXyTW8KauokY2NL4BRvKnQXwy8N+QUmK00vIKy1suU8VVOOVlHvukdadxHV4n5aHmmOCPDtmDnjd3UCMqE2sIDe8fzfuMjcFjYsQJO5YD/FxaNvl8Z/UjJEQGvtJSovw6WvC8oVUEP2SM0ZUo4j7G1bTo4irF6i6kNdh/CWbOfDYnX5XFlWwpXEDOkBpxO5vBAVAYcw9JkdY+LrVRwTUWMErgYYLYP+8inDKZTd/uh0MTycRMS8bzB9OsVxve++Kzoczm79EJ8h8DXyX4p7CIuxp6huSCfrNiKoHSs3bIgvBVsMGO8ynCjBOlGI84t44EzPuR2hxlvoLm9VSriyUgr+U8+B1Sg0cxZEtn5/kL0y/dj274Jk/rAUN1h/cagyIoUnbhqziScNccxrPH+DBbHg6wRf4XfLWbJnzsQCY1Vc7d79jeD5FaU+OAkEXDHgwTqdS9R7pNHroTQqKTLZYfKbYP9uJSgOKADn6nKEMyi9OVEfT+RJdSt8nEiWn9NWIO5kQ1mBUfDyZ4BTLK9nPuuAuYp11ign1MhN28KkmGMEDCDkuEdv4RB6L9bAfpAkPfVwr55W0ZCDsr3PzefuZQKOufbqoAbdfCcZhTWzH6JcScFMGyszg1PwLzEdPBC/0saW7XMxSzHvaYfWj2F9cRoKCummU6nnx0USzvJQ3dl1m30MdpNLn1NZhHvqkrGHXQ5p8kXrAfYHS7t7rbdvqf4jxn+ZdF+fGP66JuXP66LalmtPgtRKSo1uILDRLKVi7GYe2+3gP7wlmn83bMNKX4oUH7jAI2/YFzLY03UKtmBK9iktV7fMzg4SIPMg2yoQoaczsRtK8fATgP+rT0tNPoxcBaBeU19Wfz/5Q570KlkZqFdWmLN2XSs8jb5bZPLyDKNqZXwvfjq3g1ymbFe5fK6Ru8xOVKaTsra9cagbTguGYxGjFMPmHj14he2kjszLqEhKWjD6AHrwDxpzniubJsNmG5yycVxmAdn9dh0+OR5mUFVgchWgxvboQlv4obTPIUrTLU2ui6zEUmVvPdmyDJSOaT89XegMYYwfiK/N7FDSjvE/y6yOTfJBoApI1QVsNIZWVMGBSLnjNFX311ebrN2pdvsPKFtj+JjnB6YCBT9I3SjGqOhgdNpJmmBgpNVcTtCd+WjWB5az981Iqyyh6uVtP6A6mJyac8SnvZWT+RXWfuNFXxmWPz0WEcqv8KOhr2vY0RyeSd6Ql5RaHEFpvhW+WhqwvMRzTeZ8ww5mqSDnTYbei75F90de2WgCiPZECtvc3e6lgjvHpxrqzELY+i3/ZQFgbe4zrz2t+RzCrAR9uruxgzIvw24Ql2iRM2bquzkrT0ORNVNx3Hvpgoj9QzHzV1BmzIkgmvhC684h8PG1L2PGTEr/QLfxLyXSVj/40WHuQ8eLInrRUvcUuwSvgxat2ObKBekI/adKLZC4009wzFdxI94M05sJpO4opivYPyY8QR8WyiW8SVqfS96i2gE8+Tohz2dVIeN5/xHDZnrgd5gZFsHFUN8c40I3yZmo2UEeba0r/DkvNq00zhXhcV3JIM76L7A14IyUgWPJ6OwD0QgeRBvDAEQ8kS+Hbx512m6ru4FewpLfl0K0d9J58XPE5YVwyY4nwdriinARELzbVmpON5nTeoVQX4XuvyV19QDbpWudghJ7AyxnU0sinDvy+pReKo+1GrPxidiuwoV8jTx5lzskwkteA4kIdlLbEQiDxmkrE+K4H4eVLSkJe2tgI1cnr7kOYatHPNTjPk83R4hQuFBsT7DQhY5Aglb5Ms7FLCo3k8JCdAFWpqJnMQLdvYmJ0RgTjbNqck9K+tC0+0AbFcPdgqIhABcnZdV94KTAfkqSB2uGxoElUoK+pgG9CxlxHMnBOHEr74MS8l9TZ/AtXcAH6ibUSdRI5qWBHQNeZR6nd6L0VonC/34n2T+0iG0g/WD5urVUdXHYY970RrpSZnOmdbm+K9ywtbXSQPeMfl1/NJhADHpu/Il8bl1B5aaFCmajOgyx16Bh43TS91AxgVK30TuzQAbUOIus1SalvWb+IEh9fV1PJDKXAtJeLbEYHn/Y6AotXCCu2AWpMWUfR5kJ4I62uH7WJn9GKrXT1Gu0MVXdq1G9haU1OBkY3T9cg0EREjzf7gZR9G9iKstMnxuzJtL0qlsSY+LdNny6l1Li+C+cwkpAAVtGUP1vC4pcEBEPKOFeUE8AgVmEO/QThiOeAYvVAUkHAowyNcf7ewmzqMKQRZRn879TEK2ngQoXp91vn8iQCByiH9BHvMvfQbP3dF/bQPK9nQ/qCPxtQBm+YS4zGGSTfv0Jy96onwhugB4mfJN7s+U2ag5CoglkvuGgVVcLVO+KDjrjfh9AD7b6cZhBV1BUcgCpDfI2TNRbtTqMDMTvu3RR66/Xkrqzb//heN/EaU1/zIPYlky2iqik4YD7MmK+tTwpiJ0jcaIlFf5JoBBXrfZ1+teiphBeEmewxiGRtdeMQdXeKrC59Mp+vpokdgWxlvVPZ4FkCYN2VfRLhc5g9uW8VtUjPpi5tptZco/cwymqIFzGLf3zAFBbB8tX2cW5USGc8mpVhJgbMFPEWULHVSemuWUJEmC13JlowEo/0ryaKHQgaH5llCWR51Dzt+af0ny4TLIkvJ07Z4VGNyrJDc+kZ1DO7RDwD62BASZB3uMAlZqvPlX3TszuQqK1TsawyRE8kRbdUFC3pYraXD0jAonPto9eDq25FoCKdpXPW5jWhIPnMZql0u+oa3TvXV7iataQBf3NqUmw7md9dHoMw14qOwGs19ncXBC4nR1m1Ih+eJ8F7TPz/UOMTM8ATUUI+laPciCNHJRBO1r2NImVHBKcMrr14SdQOrK5CWpByx4euhZkH/v8IVacavb+UJHknYSr6Q2siJL9dfF5s4+MROhV7m3/h+nV26nmEcoLyeTpvlNPTK0brSTc/CBQUhtB8kv5sxHhwo4B0/RtoBGq2mrhi1yIExnuhbSZjjvdWZ5lrBU/j1XLbh/fnEDITHnzQi8TWXTdM/rCcWk7dyzfQX1G5MtrR5ItCMb7KxTQiVfWHaSt+3PWPiPat7G6gHiHxfdCT7zqRMGVXH4Tj8td2+GIZ+un8IumW37JmDpBcAklywBAkagY5PUSmD7TT9jTJEDCC4tFZhmvOewYVz3A03Gpr3ZtXxj3w3Is/NPw9DY7J1mMs2WZH4JhcnNEaSZE8TFj7YxUsNKh2fR+4LOG03+BBZek3JA1FSo0c8921GCzjp6YIJL5nRxvJ1UwybCTapQBwXwUP8mwPiQjHXok4G1EIx/jdrCvQAPNZbugMu7GnFYrk/yZS/BrL2U5+A1LZfylBD+OtDKgK/n4a0bwREdjzT0pGCxuQfWvo2aqWah8YXlwLpnFBbBdTo4enXn20UAW8EfA6FFzPjE1U1kJfiNYfrk8xuEvR8OWfQPyHVi1GLWzavKz6ZL9tzkyhhAWGQPgLUoN99KbZetcbtmOvJH5cK5IRszRG2aHGvc8RX0wUeReX8yQpdu0xqKbrQ5fcBujs5E3MnftLRiKT+kRqKzJcbIMdVaa0NsPDvhpRZcP8P0XavbAKIw+CZtPFSfFefx3PvMa1pgXbcAG5QpqBhAytDXSTVU7J9E/2FT6pE24wfvKZfeY+U/Z3d2fFnRkKSUAFFF5DEW4ic//odMHio80D5QKM812xobi04tyBYat3VrmWmmB4VQtsOa9iuMPBCCn3tY+zlfNE60NLrdISYEFLb0BV5d947G2h6wbc0XAJzwh5A5gBCZAaTwiGQti07xk+UqADybYNgm2X1nB8mGXGGTSXeorOcBPLPv9PfPmffvXt6UD+D+2SFiUEmYReUmxnXaeqk8BKIfTLTS0czWoG9w8hSSBdfbUVDZFCn5cq3KV+k1IqYSbYNpWC9rTg+k4D3aOnH9CVrHuf9Y9A6dh+epzGPREdJVxNDo1CjMg+rKDgemw3ZgGZbCYwhaYApJNGUCtm1kZPYrQ7UAJL+wMdSVJKZQJeS6x/T6prq8srBPWL1J/z3Fwpg+mvvavU0iR5cHqZ6SA3dFMXc7r324f+OZNeFRD4oLrUFq+hS+Ceo6BUix6g0uwhPunfSc4juavMz8Iy9rwmlLTzEhOlGXsrU1jZYJ79DnPz0nym22Mcajqj6OsNuOORm+YNLd4bZRwWIwAGDIm/R1wNUgaB5uyRLIRZCr278qbcm3c/QZf+VtS1oadpQpVkOL8F3h8Tx4RGwV/l2nd6tBaKTkUxt/L0nM3+RyfPR3IhSZmQ6U+9D/N3Hd7SHpbEZT9Vm5WekYZKHvMuBwHh++iEHOLmrHr8Nd+uDJLXYXhd4zC/RMNbPnez5l+oeOtqBJVVAHQ0vTqqvq12UCfFJ/SZ++t8tDH1z9UfD7zUMOyH8htWYK4GXeIsx4JTNkc8qufwfk89KXnmU8YtpbbNd3DFT+bouCJgbudTf1LOiP7ppiG1u06ayweSImMAUHluagDwqrW2lVEY9xYTBuxBwiF1V3iArmQCf67d2SAeOsQMASbBNk/t9X+j0NEIVnRNfJCNmg4rJ2lWIFjbXyQPHWmXuP06VVlSo/Vxz55j3VdxtmIYHpzdTTU4KVsYmQlp9OCx2YYMSBhPyoT03b4/53My9YF2yBXciBAZ/XW0pxP1xkyie0qNtUIgmVhpIHe/2P0wcQABpi0kNpDXrPokU4zUZ1fykD3zJZffWIknboAUSnj5g6KguN+u+w9n+ps9zdx/kE2ftdKcx342kptUPN3H9pjpgzZc2qsgJvsCcYRCGc+uLTy/1FdG+5V6B8ZvJP3QB2fbZBk3+1PKs5TdTVjeXB2gmHIhLAI5kqQ/xIEQH+IviXxeNDgkNLjcr5vTvEkXJ/DY04RP5ijUSJxmtCO4tmIREVtxk3lBI0zTlDqG7LV3Yvnsffi87DCbr/4W9/ehJmqB3676pg9FW1L1N/NptB6oFwLfRM1UPhc3M7lP7NtI6Bw2fum+4dn/1sTg9w0/ZFuT5BBmuNgCNBeRsrAqLc/kb1JYzq5n3OlsSfny/y9BkwqllMzucA9NVkFJUs103l0HA8Cev0EXu8NIzJWQZmX8cM33xbHmd8p5qXI0nXi/JWtR2JWjLd0lmKi5Y2ltP8g9NPPGN8HHLxLogvmHOWyST+rpvxV/IiR1rJn3AU7q6WHK0ddJprncgLljctFqDj5yc/duG0Jn1FPtN4fnCMdWUHGtyViiUIPrfGtuhoUlRHwJlZQOb/MctlwK04WHmyAH/xrWbs4qMLtZKrzsWGfob9wUwyYUhxbpTjD9634m8LEPfjjcxj1XvbRJ/oRoBU6fFYzP6o+ugQY7aI0kosmapHscfhGwEBnX3jOIbVsYgflH6f8/KfqmkTBsSyBaTMW6LSRr3Qby1ZuRIsXragTgSlg9spXD96li9NG8ZHZxKoT5y502WTIN7icSwEIxTVb/yx8l0gUVyzZd3dTc8EL23qGDjRc0z2/D8s/3tnPImvGcznowJbHoclLcbINwllPied0IjNp/mwguD8zBhJ5IYG84fEhleUS9GrercAspec58gnFyNsZ4eEarSY36cmGE8xF1ieGAUC4aC644rWICBv9TE3KUZUKJd8mlRZdDddxUZxrvahYxFY0LPL0yXLNyNgO6MaztiRbUg16qexLQEyMnYqGP4JL6GxM2LkfEhQann1JUirLJm9eHEs46eL2aJB5WJ8PyTyU8+sZ2/Xt3ofz82fDkOZbVCKjjpkWQPTQEm5B+SFiLOjdAuT+iCc0jNA8Sffxqv86dlmhYim1+2VZKmOkEt3aTanSK0GqEw0KSThDYWy+4JTEq0csm1w30j6HXa/+nGr9Hth5c18+nXhvy+xyXHR1pdtaISUrnhTAXfXydbNph8dygtI2voracWRQ0pUBkLPDD/qAZms27990p1+NUOdBpKNtYUYWpIaTwJAUKXKynFdkvTrRI4AuHSfKjlDZbw72+rUai18qkgBwvhhNpyEYsyRTP9fvLNW4Eb1GgFCUTeZckwNJ78UpnXPlVNS4p8vX7d0pkByuFr/KHR9eKmT8bLRFvRp4wqHGxNnNP0CR8vbDYs9YLA66YuthJ1SsIgWxm9+0d+nCOr6CDvUQGs5iDZxB06/mg3vZ4d4/fxf7sU4zo3lp+cF7wu+2cFL4COmgzuxENeGaZLYmxUO9+LruT8uGwYMeJd9C7ZZhP/ygdshA/7n09Utr22O8SU1MpYA+CIX5NE5A4Cv5vcRqEGHOGZW4hVE5AGbR/HYsODZEzG/ID4Irb/DEx2AMCAYkIvJuFg6B3n6AYavNLJVW8xvEaS3OVbGCaQTY1kCo1URxsWb9SdD3lP1QpXLjlsGDwVoqBSiUtTDxIITHVexEUEkzImhpcMTvTwZLk7jf9sjD4AwWh2M4MmUdsKBXoEBCWkqRywn/TOsXcaBpEkcJP4jo0ciVxnhIaTFXXC3nRuuUC9sq6cO1ytytcshnp592k6ame1Gex6KHP1oAH031XnIAS+kYB2ymjMpjk6quP/LG1UUR7woSaLei3To6pridzWDVSj23hW17tlWxfU20vdRxYCPE4WezhJfxrDMswAYRpUAmLKUZk8a8ED3ndcEhK3q2rCcbJYm/pRQurosb9B6KsDsvV8pwT8WH7UH4tYP92W6vWGijkj91B7M8DAigmi2QuGm0oLoJfeTeLcrEnVB5oYBuuk5uFiwOMCygtoFGlERRsPKW7FSYrD77GotUZioEiBC4hvC0K7hwrYOqQQW0oRLAc7v7r+ZHHhpOKF0GjfHGDBCHDzKsKYXdiulpZ0cyl4y96qNIVqjn3BG186rru9wFfXoU9TU8oGuGH6fs5mkAgoZ5n+8/WiWdaERrWlkUHwXHjSchEWfk1iiJ2QRlbiC8RpZuIkjgXA2FjGiRcDfTSdTuBidnfu5Wy+GERWYs+S52BvQGoFA+0YHf33S7utJ4Cg7oU0TzwdjqtL1yoW5xgbybKBS0rYhW2lTQ09lXzqYI0Z1NtZ7XRPET2/6bxR3qp7ME2YK1gm7bETEQCURsKVxD75P5Xmt628YWISzN7fYpYvgjf6yUfsgXlwkRKRpdyPLOJGE8FYwkP39cQpwO1yWF5ZLK8lpTo00t6qnwNboXq5T2AUKwE2bySVU2owsYhKfp8xCInC7weTPqIJdBTvFmrQokMM80r/8gmALmUP+nZ5mn7ojoPZdavbTafsmzIcD6Gqfm9G4CzspfqcltelVO95gyo4Hmy8/rulSRKNCGnKllMLxGVuyLRrmrEedqz+c69YZwKMX1A2kt//5bSYzOGHUD0io8bjuKqQeHGJktZxINMZgM+Iwe43xPAbcOAFFojGfqi2hlQ294XGhFR58JQw7kcMNMn4hrCYqUgjByeT8/JuefvQghihn2Vi1ikVWWgQHWSkX7YkAaYo26+QwT8utDqjaC9v7HOXlVeK7TdrUcW3clu3imGTqx1fQLOQVaurjpOB3hcjelRlGX98n8CGXF7NeMLIT+bAlcnrGQ+tMX98WU+P9wmagO4Vd+wpFxiNwIHrKMy9mUBHU5irxzvg9FNH00BwjpJLx2ilQWeGIAgmjQ9VF1KdUyY2Bb9W3ar+N9rmSUP4Ztbnm0BP3w36wi3JaSwjGDXtdthBtuJoiIjrVK18AHNwvL86dZ+rw8PeldZKo1eyhBUWV1FsADkAHWqv/Gr3aLuMT+oUJeyh4gNuFAZqX259kTRt0mrnTc8y0lsmN8uqJjYuzkyxYyYYp7DkP+NuaAE85VS4iI7PFwo6QHHiCbIcyrsso6Tjx58ktnE2blVSK7IbCKNoRnCLhzsjuB0GJZurCNcKZeVCA9rRZBHoqJmWEdGbAhtyKkQQg3ACq9W97EbAQM6FL5Op1klXxjr3Dw/hnxdGVyBA4y3gncIja7MmTDjFOJz+FEf4QPlQBQjUhRFGYTyPZlnfuaapaFAdH5o9PFiV/P2iN5KzRAurEsnywQ7IKoHRxp/vChVFYvJQ4s2XKEmDRZ+oR7ItCN01iDi3SQMkC0jbaBdOLLS+m28ccdZQB894dfWOzEAlr8pb0OGmzjlkNQwxzPFbTSECwd3faZ2jGDzPLROXrJre7nleeT0JJOZ/5zWLRAAoyi93AFgvlSQBzFjCDBVH7dEdyB1fCFeFSMUf0rDhoGz61kc0GoPVL0EsTrCxaWl8umxGqwMuidCpktoSjFzrMSEiHzazXS4x1F6KjhDXNZSe/OVA0qjDgMT7tmf1rbjvWie/L6P3OQMeIpFdYt1bg+jjDCe4Res3IDSEJON2ZO8q1WiZgHMZomfxGYTHgHV+d7MJjUPDhmslrStkkbpe22KCEfGF8JGFYRzfPA8IrzOgkRXCWMiwK6ynhGJFstTjGY47a8FOhsgij1j75FqCOD/a2G/UvVGKDHXT+gPvhFaa/JsfLeU98U6wtqLX8KkliHZvB6iwlYQsV4yGSdi4N41o49MCe9oAs8lFfur9zym23lcGIZKu1h6LSQAAgvhBosNx7q1lW0EkDwQNiBPZgdr0M+92oiZw+DINQ7wUfxu07B41ZgrWSlfuu0G+8r4WgPktfXbIPGo4gfsA3qxBkJHC3IY1uOOOfA1vzpSiw9ulgp35R5/Zgd3sv4c3ANRBqS9poirVTBWnG/PbtKtyqUYrMJk1FIB1oekE4oXaj+eLLbpIU7xBNLfaedlnj76fJOuXDNtM6KycH5ppIObxtqp+De91fxY4zlqyd7Dg1hQwLhjqDa06H5iIPFz6f2WSnrMqGi6/EMX/bvWhAqsD/IaPFqvdl24ZaaL40z4+6LzmTnGAyp709s+admHE8qT+9igvx776q6aB9MHEjw72AAz5XUoU9N2YPhaqhm0VG5oLX1VF0JdjC89WpO/WaTgPFQyzV4GlYSUFikAnck8vs6oFx5A8mOFkc4iaDgmQTrEArkoPN1eYaGF3c3Ds6Sk51hG5yZsKEZoYjvP8e6hieRzzQweTLc+NdI8rclaUCWw91755h5ICwZSC59Z3b8TNymjJafE6UTRcyxL6IpNIDsJLf8hrf3O5etu2Awvuu4ZKRyJpv0/gp/y/4bWwk7IRYeKfEH8423iea5QyLdH/tjy/Vq+LUqJx5SAFxHkHIYJvCW28R0NpKDerGOgk4bPDL1ype3iWsJ//B4VcikO3bH8BTeijs9cbDezudk0NnlE1EltK5RRKG8T/DJgRjdBF7ReSbTQFqGCks7VqKgz4zAnlIppy4vz8s8zCBJabGcz8rnzoeuo5MaMcrDihWiISxj1sf4P9H0da42LYuTab/BF0q3Y+lv1SNaUjmvN/xxxNxF2mNszMQv3n3oJ38TbyEkZjtgRproyBT2NfgGvndK/abKtw45bwPS4f8ADeeRhx5by+PiL2AUIYZAZotxjZHdHlJ2SMPNaTIqs429JseE0AZ2WFSHL8XRxyv46lE3BjT0CcRxq4A0sWLzqupE6yrpXTtAECFYacNzhrzJ14u/7XBzcAsdSMIYaHOe2nWZKyBw565q4YPVKuUnWjzgtQnGo8RoSoNfJ6cGBTYvGptdSwC2PsXxZpyhmt7Dl4LFCqOpChn+Y6PQ65+2bSM6V2qf1FQ0vGjab4ITBJyEKR4ZFSNOr5yRjUq/3sDyHXqO1ubEOHvCgNwyRsnlj0zaB253UiM2UAdw4Xvi0eKXsVliTbd1uz+vg+r6jrEEGICbBdZrYeQzi23QQby2kAili1/U9qIbCCTH6UTj4jXsDry6mHS01Q/oRuhUZVg4lsD3CLctUAsiYnO4Y9DxfmlOsQOaPHFuvCx9ojHUvaDQu4pWdoJsKBe5nebNFuV2Xc4caFTJELgfB9kJRFo6FotjGrAI/D9BjUpBYP6tbHGtvgO9Ick8uzpfxd1JGpBopu0g5b6kWEsB1wW5dpfOEYNZoyNilq9kvwt6TVhFHYlDtGjYa8qQ6ITcK6+wajO1Gbk5VPmAnXDVRAzmtT4aRGdA+06AtA1WRlS7FE6V+Bjc7gh9FXPiw4EjlwkIETobLD5TFCHUnJvzK5N911SB8chjJrt/0hyz+m0Sqnj72vmVs3VWa76o0YdDSzh8NFjBDqXFhCniwTxfrSxfZURDhUmWjZOxWcBAu+8nmPXJqtXtimVzPzqFqDREW+zckkjNgi8+4OHriMPb7QuFgLcj1xeIexybUuA/S2gTRYb78FmZoGIfmrNgU29ST501TvgTVna2UmQ/vZYiM+axrjzGTl9/mn3bySQQA5X7d6UgtpDk7TX5d48iNBHZWpR3LEASzC2KubRneaLQtXnzJsRXuEWmVOHC949haYP7taFAHATW8r2+7pAhdoNeJZlhmUbjakDq1WKAX/y2jIBsGG5Sf2ec9G8HcN9v8BNNoXOuhbwq7IBxGVcuOCyNG9AB/5B2twLfbjhkSkrYVfqD4XiPRLkgcR3qYCk4O1wPMf1u4ifjkITFpsEugBxblmqrzftmB8WgsKLTDMFySKO6ppudNCXd7nBVsBMayqvuX0g8/mL7FGCJYBWHl41slKREWFrO3J+BjQ6m6B9GOz+2vSc0CQZBipq2GiaG81ay8n97uqMslvQIGtAd3SVt/oS77uZsAh3cj2SD+qQrM9vlNbXN8T8PlKrOogHZ+tcMIE+S/8XHqIYwU656yttvTApq5UWOhOwjapWct/I8rA0LH1Fb2YlgSr9keUA+Xlkg+mJDlNm8BFrJ2W8iv2uusRclNRavC/gRy1r/0bn3HyUhGLCjVyHO55ZwF+IijdQuOqLQAkmAVfz+rkvErC323lNf2ftZdZqr/YAWu4fXfJVyn/ctlgNql8MV52jb4SUVW3X9xJilgz1APXHVdRO+agUrzXrJzLRUTiYAyoGFwOfTfHjVjg2WAdI8llE+XBAqYnM86trXRxOn+6M6eLM4m+TkZYBhUVQ7on+ZC7bL7yY3Saa5MOqkbWE6qkpN0FhWfnwCR+IU0tuK5mWa4DIdycwYs0sdu4HfJQXSLjdXinAmFL2nT0QF1kVtyNWUGBONyYTnWmBnixEeTdX65fF1FW1B5k3zoG9U1bvkQlzsaAnfkpYL9ubT1wnRdy+UEeLSbIesHD3/0uHxsIL7lZiV6xNx9mfxdfHUJjGMknMPY2tdfniWPPyTrCctEbEtdhEPzU2GZKGqe1FcgEqKpj7Rhn9DrkIB6UO0EFXWE031aGWJdHhX1+i1QeB3lVFZljKMYfBx5L6QkxgshPH5ATXf8HGpp60TIwAspCM4HTzSdNkAr1YpZyiRhXcPaM62l1Jb4NR4y8JgbBGQ27RHLqiWxQtD38gsEplK+MKr4wmgfTOD8urq3d9DvD3pn2dDwK9TiWCmfSkIkUnsCXktVYZuZ0QIgShpOYIWIXu3t6rrX1AUUcOcLwQx5lutK932oUnRJlv/l9Mk8Tzu6MHiIQFAbVZZaBY4oXWNREwGjvZZj23JEmZnBMWeur4lMSQh6jYdUTkyYaKoURGDQPcrw9LgSgfKUZOSaUQfyi3T470l04SUtW8SVDdaewPxs88zyXyznuT0bTeLosVmn5IHyvB22rE1M64/fXT8PoglI6NpW3lbm+REH+MHhl0a7d8GKb9pPXcDbHcYoT44nKPVA5oMBgKYhInf0CUSFeHfVTQ86ILv8t2ntRh0FaOEnL79bLsFDxWlENsQ9DzKfGWf1DHV7" title="Mekko Graphics Chart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182880" y="1399864"/>
            <a:ext cx="9398540" cy="553339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905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5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" smtClean="0">
                <a:solidFill>
                  <a:srgbClr val="FFFFFF"/>
                </a:solidFill>
              </a:rPr>
              <a:t>12_84</a:t>
            </a:r>
            <a:endParaRPr lang="en-US" sz="1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84" y="178299"/>
            <a:ext cx="9405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81138"/>
            <a:r>
              <a:rPr lang="en-US" sz="24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Costs: </a:t>
            </a:r>
            <a:r>
              <a:rPr lang="en-US" sz="2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$XM will be required to fund Youth Inc.’s three strategic priorities over the next five years</a:t>
            </a:r>
            <a:endParaRPr lang="en-US" sz="2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BainNotesBox"/>
          <p:cNvSpPr txBox="1"/>
          <p:nvPr/>
        </p:nvSpPr>
        <p:spPr>
          <a:xfrm>
            <a:off x="182880" y="6779366"/>
            <a:ext cx="9191307" cy="323165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/>
          <a:p>
            <a:r>
              <a:rPr lang="en-US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Note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All cost </a:t>
            </a:r>
            <a:r>
              <a:rPr lang="en-US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projections are calculated as strictly incremental costs and revenues and do not include 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Youth Inc.’s </a:t>
            </a:r>
            <a:r>
              <a:rPr lang="en-US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existing ongoing 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budget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72551" y="4560209"/>
            <a:ext cx="137160" cy="137160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574542" y="4478147"/>
            <a:ext cx="179540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Potential for additional costs to </a:t>
            </a:r>
            <a:r>
              <a:rPr lang="en-US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Strategic Initiative #1</a:t>
            </a:r>
            <a:endParaRPr lang="en-US" sz="11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64678" y="3379526"/>
            <a:ext cx="738554" cy="2468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2854076" y="3261592"/>
            <a:ext cx="738554" cy="2468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4028962" y="3109690"/>
            <a:ext cx="738554" cy="2468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5217654" y="4374958"/>
            <a:ext cx="738554" cy="2468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6405639" y="4177251"/>
            <a:ext cx="738554" cy="2468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Slide Number Placeholder 1"/>
          <p:cNvSpPr txBox="1">
            <a:spLocks/>
          </p:cNvSpPr>
          <p:nvPr/>
        </p:nvSpPr>
        <p:spPr>
          <a:xfrm>
            <a:off x="7434992" y="6899275"/>
            <a:ext cx="2189162" cy="396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2" name="Sticker98097"/>
          <p:cNvGrpSpPr/>
          <p:nvPr>
            <p:custDataLst>
              <p:tags r:id="rId2"/>
            </p:custDataLst>
          </p:nvPr>
        </p:nvGrpSpPr>
        <p:grpSpPr>
          <a:xfrm>
            <a:off x="8335690" y="1183386"/>
            <a:ext cx="1065676" cy="247652"/>
            <a:chOff x="8357195" y="1299089"/>
            <a:chExt cx="1065676" cy="247652"/>
          </a:xfrm>
        </p:grpSpPr>
        <p:sp>
          <p:nvSpPr>
            <p:cNvPr id="6" name="StickerText98097"/>
            <p:cNvSpPr txBox="1"/>
            <p:nvPr/>
          </p:nvSpPr>
          <p:spPr>
            <a:xfrm>
              <a:off x="8357195" y="1315193"/>
              <a:ext cx="1065676" cy="215444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spAutoFit/>
            </a:bodyPr>
            <a:lstStyle/>
            <a:p>
              <a:pPr algn="ctr"/>
              <a:r>
                <a:rPr lang="en-US" sz="1400" b="1" cap="all" smtClean="0">
                  <a:solidFill>
                    <a:srgbClr val="000000"/>
                  </a:solidFill>
                </a:rPr>
                <a:t>Dummy data</a:t>
              </a:r>
              <a:endParaRPr lang="en-US" sz="1400" b="1" cap="all">
                <a:solidFill>
                  <a:srgbClr val="000000"/>
                </a:solidFill>
              </a:endParaRPr>
            </a:p>
          </p:txBody>
        </p:sp>
        <p:cxnSp>
          <p:nvCxnSpPr>
            <p:cNvPr id="9" name="StickerLineTop98097"/>
            <p:cNvCxnSpPr/>
            <p:nvPr/>
          </p:nvCxnSpPr>
          <p:spPr>
            <a:xfrm>
              <a:off x="8357195" y="1299089"/>
              <a:ext cx="1065676" cy="0"/>
            </a:xfrm>
            <a:prstGeom prst="line">
              <a:avLst/>
            </a:prstGeom>
            <a:ln w="38100" cmpd="dbl">
              <a:solidFill>
                <a:srgbClr val="00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ickerLineBottom98097"/>
            <p:cNvCxnSpPr/>
            <p:nvPr/>
          </p:nvCxnSpPr>
          <p:spPr>
            <a:xfrm>
              <a:off x="8357195" y="1546741"/>
              <a:ext cx="1065676" cy="0"/>
            </a:xfrm>
            <a:prstGeom prst="line">
              <a:avLst/>
            </a:prstGeom>
            <a:ln w="38100" cmpd="dbl">
              <a:solidFill>
                <a:srgbClr val="00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6668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Enter Chart Description Here:&#10;&#10; End of Chart Description&#10;DO NOT ALTER TEXT BELOW THIS POINT! IF YOU DO YOUR CHART WILL NOT BE EDITABLE!&#10;mkkoexcel__~~~~~~~~~~False~~False~~Falsemkko__4HooU0THZk28POP9trq+pbTvvzd/gcV8t56cq85kb3NDTsUhojRA0EsgEHHMH7oYP1SYpn09ysXVivguJdhTvfyVMsBLTGvcX7WPTor/CmXKFGCqc1+ur/ZLkecd4XTqvvOm8VaMh8IlcQAPeDYyK2OMtpK+24CiB3AeSxhw0KdXoJ8hl/ytOI5V4lKCd0oFaFUw1zhKmdjFzcPiyF+QGhwGNC+dkqt0+49kPjoOFAZOxIBuZkZ6J40qm4xHn4nO5cqbzG7+ZFeTQnACT7qKQu/zY0SrgsTto1UJqMVCV9ya/BZrJr2o09UsqKqTdHpfKzop2+xnOEFGwIViJhKMVZ75xpNMsiDicMx8RQ0wskx71tPJTWxqqWg9/eyLmhHDv0+6c2qUZZpcXdDlsGz2e5sq6EqSU5mCxvqwH2NNcptdnLlDSHjcNE9rybWfgVpUGSwU5gS4Bk5vpkf8G+tSwTeh8UswKPqfPbgNCW09a2LxTnh/6rKUWtHA9fP+KswnRnSqLi3zdUPCaEKyikPxsplltgVaX/GGopZj4pepK95Mv7TSHWqkT9PVuxBPpWxWnS3D1VnYRTtJbbAJlXUWQ5NI84ZH//+K6gbBLW5VrFy5EngdPc6ugrm/M7zXKA7zTf+YQbIYoMIsyxxM4e3U2G+tYnNtypktQr6whcZxD6sd/JPwNrP8IlQjUYNs8/7i+PXTOVpHsxfhChOTc419k+/rBzkYllIkMRk9/ZBHK6xEezYV4jm+SzAnhzZSLG9fos+GP9ONJmHvviom28XEUQOCg1GdLtcr0BytGUkaNIAg7f9fnFn7FEL2ShHdfeM6ldYMLlG/92A2H7mSBILdqe0bp7o2K3GQl/Y/8UcVpRPt2+WjrBaXG9IRKcCaNL2AObFp7o91poAUborPqYXd7G8xurn2sbakfxTWn+8QWWgIL6psLrIK6RGj7p9PZR3v+N8zWEz6hcAjs6tXw+i1aSNYMkvE9lPDjBJ7vFoFk6Se022yWUbJvvTwajILMpX/lAiqWt3AVoo3in8nL/mHo0BjGsKQQYlLDSNmJewWaZlDMZM6gGWJAkrx6WRcCpa5H87aq2ZL/ErswcYAh4+88HKLKB0+ttg4RJh6F+s9y0UFoP0+rLqzyAj5oNB+MqXoOkuTeUyPq/CFTSXfB+CxLnj5T8ElOkbiMajoM+92mLXEGToUFB0peZb2lkNKls2BHJc+6W1p9BGnW/2+3JsdrJW5yICJae1CXD2PRqxdU0MRjq3k7AwTbiVNNWztDhdZH/TqO7CbRZ7rOybb7VUIhyaLZ1JfkTA8k3CWN5xaVxbCspCPL9S1/avGaoqB+sRyrlDxw3yF5vU5bmjCKDcj94I/cMMBKhFi833NhjrfSbEsEI9rbSVKF3HUcCiAyRfInGXSUpMkQmNN/9DDOFMPmoyo7VrLNemOf9I1izshR6nLPoE+eoSEYcdMtt3ElzCb0ke/0HZaHpCuAOOzv/A2LYqB/yK77zwECBY8ZOwjuUK8e82pqLhL4sl1HuuTwtTj6bzOADEcNydyGMoPJY3EjXQ9xqzt9ACmj3iAgvuOCe5YNRYRdi/aOs0RY1FvlPob92wa5zOmgaqg/+cUDd+hUqdB1/nV8LvyMRaAeDNGJKXrtSUg94tm4r1sHVHzeegVrqrA8M5Jf1BlBuLv00noYgiTz8QVN8d4wWC4JNwuQt8P3myp4AtwUhHhJt557JazGeINNCZo+uzt6QMxZUhuIlqZ400lpjmHoZCrURqM3WTTnKm+1KHQGbQ2dtioufMOOeUobnY1QnkDfLqgx2SnVMw8qUukqXFLkC7GY34PtB4SY6dhhVwbKUggEcprIh071Kaz8ZYsHJSsXjrGq8Nf3gPqlwOLvLjwtawqSGiCGnHFKGxd5N95TkRECeAuc5pPYryC1okp19iIBVkZ3+E4guDlTW2voWVeDDC0ogw3A2erXYbqxkEAIGEF726Un1YXEg5RDsdwp06kna8ax80jB6Znsuk2+tDUKBLDK7660GweLHhxchgXT5IypBLNpA7/OzubRMldnn01wFMUHaPQv5MK35aE9BudxR+6mK4YIzG/2xuIi7N6fzpL3waRnMJ5msIrAfd8HHZZVpZPKP1xJGRekOz8iLwd5JLtB/ivkeZEGWF3gaKvsTKQRFPpkbXTgv2s+yk7XyKXQgZAj4AVQKAAcTIijlZRtE16d3n1hnniEkT1kKvI2zjLLsCRXe95FQ1sS6Osix/RtxUtcE7Py9azqQgKdYPYCP904jLI2IJ60WdTULMKm/QAmP0TukTz8NzYJ1E2xK5/ZTCUD2sPPeB4Nu2oDcgCPGGnnU9zi0zCOtkqBncuSOLJSqma0Sk8FGzZwoSophrrT6vyKpRAkAJaoed4NsUkaTPVd7FeqkxnSdI0hHUWiZSMx2S+E0YN+jon7zcxVKv/N3awmFudd0zLFsObYBV/kNrXUVp2q2D3Fvjctvn6HgLIFmwSSthar9Go909yFGRXHK0dYQVAuYBQO8NXEtKZymhRkA7MvpSuCFQ1KCFp6ssbkZSMhOof92Nc7jb36YCO0LnAF9DiY1S13s9zfDPi32HJ6kgW6OCjCw+RxmFqmwmtLV9kP2qDtGY85OC87wUm3CoH5aR/pBA9bAqIuHDR4ZeNGMSX+TygblL7R1e8E7V1Cua6k/cZtOfvMGkPY7/ey3NcZ+0VluUm/xSSBx+fhVLa6cvHTLBdZxyrgYOEx30OwCWRn06gCiBUMhzKdEzaNsTsT9/yDFJJbtGz9eu4r1k+uqOFmKEk6rsABHpDeRDHPw3gJkS/quOKwD719N7+hKbDMJT+2NBeP5CrsvuaJY/QYHDhAZjQ632b7ifrpYG8mC8/c6+fBePRhtKryvA93m6FPW00EaKyvRAYMVGsVzfaKFQEPDXHsf3Hwm9FwLjDh38lTNT6DZlPd/OdzwnF10aDSRASIJx4MswvkooTrIBh6t5Ktv2Z3lWyfLOOjUEpOFjCPJFd0kmG31fBvO08WrvS0nCK+2M7i5YeRxLE8kr/ceqJ/76enxjq84R+6FOvymskHBKyhdZWpikZoF61Ee27y/mdJ+n4XJ4N3GbBByx0KK8+8By1Iah66/gMibamOpL4UED/E1/lfKAGC1VTFVpzICSIFAALGfjBMe1Xh173Ley61cEByc3ILh6RQ/1FD/rADAevDYjBF+su1NFt8+JLRwfDp4NUTupXGkZJu4P7ZgMEOPYWdXeSgMgCN4dni9FcWWMGTrLOXpACCnxS0mTGLq5S4h7s5rGroIGJHndjH8FMTSvPBZ7H8OI3TLKBIUIxLshY39XQ8wvggydfgWlxCFA1PuEN3D8xUH6qFJY+l9myNsJI2ap+ul0djrJfw/EXFLO5y11zMppfb4lq0zHdfPc/GwN1MIsGV52PoSF0BzOtDrfri+9pLdx1nHtlhYwn5WLWesHPhDAnPZB2wx1C24eVxTCGsxNTfR5Uvm009VD47223sVZlnmjF8cB+4zNOvrBTra2gJ7G226hi/SoaPWThegaHPCWv53UCQr32aNkg+JvwzYVsQHjnhJEsQnXf+2skeEL2GXZJZudf+1s57xlzIRxLSIkbo87JMzwPY7POG00RiNhnou4MG6IfdEPeeRzSAvfwCS4FYKXiS+EigPDkNYJJ2TRqXgyWStn1BXye92Rp4w3+Qnz4LQNbskMFxFDQQQKjMHIFRU1aYHGLWMj/KdRWQqXcG7NWYMOwobmZCVI0ap8OXi9RKhjY0Jb7w2q4x872QcQOvNypMK+8jp307J0KK/MCvFOecj+I1Cf5D+jU4Q0ujtlgY30a7WADEssFzqvpoY18q1jVzZa9l7Yv2scokQw02xwmX+bIBvmsoZ2SvRgrnPFMVoD1YgLLabQP84Hi3Irw6YTsmlzhyH9CHiobjvAGjeS/Vk0NSaHltOWAqGhx09jyyHalVpBS1/N/n434Ls1QUcogYCHGuW2K4ZSrX8AnlR8HzxvXEcbiqyTMI9+/g/oZtSWSu2OHHXv7ex77mX4FORu9JuTLZsTfctm0y8DBhk7As+MgJAa/udoNbT4PYcSYwBgZQUFbT9UDszUDf7AtePJzPSoUhNSfNCc/jkExhonjUn1lSmTcy8VR42aZ7SiBxGD2Vuox3ieU48L/2ReQ8r0vEL47uiyIjiuzeV6GbJdCd+1VDYtOHtYoemLADzyBASxRKxpO5zfKJ7zthX+i7TDcn3UgplstxtWbb3IWjFgPrcXK2+xbnoabX3ByrE4mD6loxynwvKt0q1buWcw3BVjG+T8PIGrf/yV95S8uYoaWudks1wPUlQl/PY/Bpyqt92fVJXrs9T7Ugca8WUI8H+Gy9b/ShID5j7MhIEEwqhMoB58SAtMTDmdUITw6bZE9+C8pBDAa03E8OZkL/8lkKeImfOa5SpwIwV7JyAReYhk7OmfRJfO1qIRGe2yu6yiVhqSrgyk2x+exLmblJR6CojVAlIukJYGWfo/pUAOjADNDi53nVgtA6AAWyFW/JCx2aDurKrUW8qbAO5knAhWQ0ctxz7+nyhGYaUhJJ0zON8sb1DkPGOOBCdh5Sf7V+HwTBRcsCgdFPHAiJ92PdeaHDOh+F5zPzH+50nRFgMRDdyx9Ze3Xq36SivMntrBRk+KVsf277TlrqsnyCphz0clG4f9/Wtu2NIL8rTljWtB13/GLYFWo1+qtFfqRdz+aCRroIUnhQ6OkjSJ86b1FyEv8PAbODOzX/xMi9fAiDnez0jyyQzLZES28Mk2kZeYym5q/2LGE5GqtvX8nx7cy0+MmgjpvO1letcl0hcyBNtGtTaKcCCvWYtXrWBOGQwH39g+Y24o4MbZZ4bYE9qRDutyq7T6t7PvOrBU8nt+rluyddFSt3HFGbRjs/hXx8WaHyMwW4FvprWxvYy0tDAP9uwLIEpv9tQ0U/lBuAR8UZ0yyIIjzVN4tSgoNDSrYJcaqoGOXH8/PWiHc6Y30pXS0Zoo9oc5SZGq94AnuUGgdQjPAh23u2BRCfvowhC06Q0ywqTQRzV+pcG5xZy9YdfThvPbvwIID6x+/z4JK6sGatBEP1ByGBDlBfIHTHSwcttOdRALGmD8M295eP2TkiZ4yU/zRKfGphAT1M8CfNBDA3S6ktqQnHid/l83hUpv4LsQonZuAJR8tmcGQfWWMLa3JSqrw7eOaMz40bwEipSD589wEuVk+dGpQMyz1/3ViKLPh0vVyaimjQ3qfBB9+mYN6lIHYmttbAc0mjCUYb8+8CNUSitX54ELpL+WYXGqMi1l63CZsBABF4F8cYY3lwzrF3o4F3AgN7csw/fgQyxRFHgH4iOPcbQjETV0f2681p731s6X+2ivmIVqqdBf32kc1/ZoZ2mq2xoz4oSGTeT9ipaoakEdJh8TyjwxXO2msqUe7d9lR7DtlfVhkyDyxH4ZbBz8Ij2cS3tLql2VvgLeVDTRnw8GV2M8v9hkbgRZX2aohmkNLEdnd/W++31HX3jBc2f23GbHm+O9l/Ll70moYoQ1xvakybbUkdmZ7TWu6R94qARMHxhStyMdbsF7yFLMJFQZA6X4TMEZg6mmzTvo3tTqgQFsc7zclo1wVrbU7/fbcQKFJVinKcTdK5qXLjvRpPOJ9AAzi0yHmfIP6XLu/se39ke05BTRJ7tcBeqoxkYGB+GIppDkrwBMKqFUBHIq9sfZNfbdGj7iXeV1Dy184y5EVDtYEQntOZMmzFhZzrDo1+NCu6D6vzm0Jve9j0pFYOjgpB7Z+pYsM+6jXBFW+1ZYVtHL+UiODK0Y+55PDFRMD1s5GOSDvTkQdpgIA4f7rZgOpL5xxjNmIpIBYq+b4oMG0afLqDbcPG9nGsUJVA+G7lXsuMAdEZ9c8+l+zXRzHRbFXDNQRBtvKGaZoZlcdKqTKXFr82dWA8Ziwq+AZ/0KaG2exYhMFcMOnm503TF7HjRpvJBbplCTjLIpwjlxIo6VSBKb/daBzrgkC7MYkZjcl7qwKEUtkPBeJe3Dh2fVpxz531hkDmrAtRf01PIDa6JBRUowWdDxoAyrV+cUTMYZ6UXmcgDd0jH/qGMlNECnp1g57sJazoafVebHVt09jY/e5mClf3bnywi5Bqn1+VhHnO6GS7thXELYSOp1u79FbE0dPj8kt2juw9W2kcrYYQD9dT98lshx5c8AgjXg8XeeaDy9eXLrjvGgQixN9zUoLcN/beoFu7WwknpXIiw5FmhH06PiF5045Zj/MKPXB1hkxrX8w7hfBmFFGNa2U6/5Y2LyF0um29V/rKveDTWn2YKOhRhY1hpz4fQ4zqLxB1dT/VfMSUvE+HeRAYvv3xyHOClM029vFOEXyVoB/0C5AM82CIhq6AZQP/CLyRyZPP2d1bN2HVo45Ybb05y/gaqtEyMgqSMKGFNWmJyQQafmZXUQ4ft4mE6QwZpymLaljWj8ieFO2S6WvASnsUnB7MzDjTtd7UXIgevRrMg9df5wPvLyjeWaohh+63ofFyhBpU10VcbBKNbHo7ElvueMDnVmJ/YzrBLbQgnMiGneIsjTKKvBneucSBSXbcgKk0rvSeFl1gQOKIv1dL1hwmh5xcUmparS39rGfLfuk5W8FE5Hau9EwiqGOEFM7JQ3del1bL8to7Ga4BQ5EpxVwT0lfm/dqZ/vRnVvoEQcmnz/HPQQBpjjGnLuFa8CWv+idMUj3ZdDpjWvKslp24AfwHF+AoSzgUKJEBwcy2qGVem08z2C49T9zPsCoA9127hZyPnd7qAlPJAIupH7imNpz+Ivh3fx6z1V91ZrSqaVlKnHQ5iUUqoakGyNRLg7J+u8ReSA3ZwIPGXaTrMvVTCcnf6Uuxw70j7rUswLd/FtTyXlA4ZC4AoVesPNg/gy+Kbe3ZFpqRZxoyvwNAmnDTPtRWuez8MJlhN7HqDxpJpdJ/aFExX3wjpedrnU6qEV625oljecRgsR4C0tHxICUTXSp/8kU/pAbt1NV6AK5SS4sgDrMLKKH458LT4L31iWScbzlLIwRVNUEEpXTJ/S70mIjcON9ywP9aiKm2q6f04HyU9Na/ymqtshA8aXIa3yfUlTE1HjF/4ae9dh2hem/QHEHibc1R102100/T7xiXZ0RaUTo9HZGR5N5eoopx9JVBlwvlK6zH5I5GeFuom7deaoGJhHWLFjem81j57W0k2EF4xjb2Wksl5o/xUA94ZggdT/E8HFN85Ib7ZUYKmOh2agmBOMrNd6HhoJIUx7TN6uq3H3h/BjUVgkm2FdoXJ+0LERW99qoU9h2t7aP1TO/rTmyfZwVqLrSDNUGav3SkYYiHhlg/hHXZWlwsE7NNnTTG4ZAEgcQiV1s2c3x7aHHD9POjw8T7iGxxY/Sga5mK4wlp7q5KSIea+KbvOgsVf/uO/6Oo1Q0B7z4BFJlKyizAm5lXzltH42UjyaHhBJ5YOqjCbAQBlTrCXjGadgggkDuVWH/uDZe6heTodd3j8h7PGaqH5Lqjl7RcIUdqpGgbzWfeSWPGHf5P9YxOeXj8PUhWyq8z1BZGqWz3pxkVlkvDXFAhjw6oDod85S3hTh9abnVKBHibNJJXk4aBgS4/ytR+4qyKcvY2+pJRpQhkQMhohtewBIfX5N42DRO56Fcxn1ujzGOObRUeNJHVMONkulp4FwfEKtLKLp0dj4TXIpdyBt6rHazqjMRjTmRChkINn66ktiozk6rJ8Mzv1q14DwU9HI/53WhymZEdqWWb0GBTTFReRh3GWvgGFHrcTazj3x+JBZHgLrnw2ToY0NcMIGctmIhri9C0SgSZOaTnImxMETxlTqK61jxqRVtjM0QRrLrPfOIunUm7HIIuhOKAXJrALHWpnlyXLkKPssNCFN5S8VUCy2J59hCwAgqKZQmjk1hDStbQ1kCn/Mn+OsXC8qnobLWKdvERENt99G9UVUR8v4WkMvUD0Li0RJX9zDCJXAuCjCbFhhKNf1RUOlRJe+fMxmMGxhBtYPtnhcvfvx6ncehm5J0ePmXDeK7nQ4s3j2o/8A0x1YEzvvVBkoB67VYq5P+nCVCzL5BYX9wFzXyRuVD6pxI9prRI/rm6OIMs3HxMsyZ4Gt30PunMnlJBDvc7nwiCjCJ65zZQrM9Eo45lEbbXbmZH0XJVOkZs3XNwVzaEeQQ/1IGz8E7jLgP4Q2eDOaQzdEIV3Ab6DdKp/idCaCvfn48szaISel5zg474OgOJcI9uqxoOj3Cg2idYnJPOCvs3WZrnClG96CUyazja3TtQ615hnTiwrONbpF6FCCeotMOGzDUTNolNDkj+m6aHNZq9GMzr6Iv/2Rbyhgi6JYFZKc2DgKsNxR6CGI4dh9o+rdi3xDZsk6Kwou5neZsGsnH6OW/SJQDmmRJZA48PEywQI4Apaq76EbVoRT+Yj31fNki/lpQ7jVo6pqoWjCo8hsPLqRZ/Ojpilcl29XfEulVXCZhzGhu6msZ0adkbQDDmxdpBCI6wG7vWSRh6fVF43XyzFOG3J0oJOL7ak9JlTukVXmnALMLbcPZ13Sdf59Mp/2Crp2/FCjUHBVtubzX0Z82Hbh3fH+xIkRhasSiu8TmlkunThX2YT2Tf2PnHdWsWVjzubHhkilT1dUY0EKwfdEGacPXSZH3K5nwl/sM/uodn4W/XFNF9DnoB9IeDlxrpADGBfTWfEZLf0l0W/HFW9skPyl+4d1un5hWQnU8niCKCjzPQaQ7wJjkj3Z7EAhjjOTlL2HJylJL7aNCgoZC9m+96N5K/vrHR0Hv4w72vmOttoLQCO1SJJ3eGrDKkBMfp2mpv9sU42L4x2iRFpZ/6mbplmiBBfo4idyGAOI9Ex4bHJ+XWMraqhQN271RqmWbPpfsLCBX09TELrkk9xp9Zg8AZzhu4wXnfzt7ZGo/NTOB2sE5NBNKq+5DPN3Fgg572WExhbsh0RT8n4TRqCJ8Xv0T3l0ufwx46pL3Rhwi4p55Il4ir3UiOa37w3W86unLLJSPV6bViWZGU/QAu6wmw4jWh7qdizQJ1v6ncsA3TIUvDIEqVGZqw2O2Y++TmmE+8+6JkX8IYVQDPoPdu50b8C7QoqjGebzfO0lXlC132LDue0+WkcPv8TdxW7n+gnqr4iLKhhTQtPKENyanV468P0HHazf4r7QTLRtWtA8Ix5h5VHBUG+VCeU2bJ35mOwEnhjG3zjsHgvNHqvytq3+BZYIUViC1pVsgDIqaP7wYJTR06fbCdOnV02pEY04Fjt8trTHFpSPFyK1WSuy5j26acssBFs7Ijk27yEHzP/JkBdadrhwhkrznwPcz48Q5FIQvAE6pQ+h+6S4wxtZaf6C3G1v0POUtoC393ne1OIjXmOrUPsVnN+dm8CDE8cJc9AoNSfPgdvIRcNMY89ZO3WqAqG6Ga29pSEIE6UpkJ2w3r5KE5GcvDtjKz1pxMKnqipO8+ZrTs0LQ2fondgxXwlcieUG/5o8FrfOUJv1ePn1kwkgsCH5fB6dWe2H/endAXYEVL4kXbjjbCGRA2ujWhoEGzC+MJHW02PxyY0B2ZDWiK3O5Lrch/2FwZFqhzegw4my87wZ0iip0xlhU23OOSG3hmGLwD91VyS10siSblCJrhdSP6iEl42W12FAPdiyFiJx5tuQtBG7tp8kkx920QJhwkRd/1OQ94vIfjj6q/hmI/AVtTia370Iidtd6t012Mc60fCDSMOKKfvFC5bw5fT3IjEtIgG2kvuxdOBwW2x3kH2D/+WfEm+D0eGiJmq0mIzWFOM2PRJQsW+uCntlX6cKPjIxagPMC9R8fASpU3fGDuA718kRnBIYuNcWL4nTW3CkXm7MfDyh1qJjUrDqVbBsTWukVQHTEfbfQhQJq2gf4Z1Z3RQMl7Gx9wqWiR+pBsvjfdG2aNSlWzMa+hxYT6uVDnQmJIChw6/40ey0JFpqdK6nssaRX7dIfcHs32X8x0hiaNSseoowpPMUQ91bKFuOaTiwzet5KgNIczngQHpZA2iBxIFWWqTnzARKjDU58yjm2hKiY7zRTHDluB/VZh5dSwGzjs6B2Lj+wXGBT6ZQVKwHy+yJuYZgq6hhA5YTMngMoNSld9LKnq1/n4G0yn9BqVahZJmQ6XliULZiWfda5jXCRAWcYLMZza4riG1sCRq/gMj5FrxJk+veSyeUA+XCIA0SgcZxaMmL52ogycKmEmopHnyh0kipVlMjWY71OE3LSs4cq/g2DgC0FMgfEbdvtPnG2o8xsFkDvQFERFz/2Dm1jiXHX4X/EH/O+RAAjusZp9FOeEbhvKGelT22PuT9x1f51c5YkgBPvE0sL3rzI/jeLK/Zn588lSjPRf/nR/anmALxOxs8kg29FJmGr/wg/HLFm19KcIg63L3f3X9ie7opSuIiRAz5QptJ2K/VVl80rxqxeIRN1l9Ldgw9UtE027ffSqyD3gB8WJ+5kbueF4KEn+GlMbGvUeyR4M7bUatZeeovoRCAEaejud43MY0qqOT9XBNz2dPB/L4TISfYAXLis9xrTabqD7pCTcObPWtiijxoUZZJLUvT1rqA+JpnDFuk5WIxCFHJWI7+37WK1xjeEkTmF9nnqT94u10zPPxn3ocRzYhS63wQmTHjAvRl2+tBNvxOxPbUMa5/I2MIT08+cP+36ZixAtetDJlnFNgL9LII7NC82IQACT91Y6U1Ul/wtjVMDAdWq0x/kO5nAk8OCSDkR3FFVKEl468wn9lu6JuvsnwsZzTMZzHo8EhhgE07pPy11Pg9aN5kvQlvXZsuao9MhSsFh7PbhSDQ4BxIvlmDt4Eb2Kve2bnJ//NDyWx8nxNnt8r21tmwSC4sOHyB43NM/Gr+ShsshNTbzyJh/Ib/6BXPlwP44oHAJDRc7OCLRIhjzpQNjeQvN/Jrb4QBTF2nPuF51IohyYmL8BN0mWILtkG2ozGyQZNRBxCYQ0nzmpg3wSpu9HLy1tBUonL7MpWuthfmXc6AjlcDGFtoRR/yiWnPWKOR7pxn/FDxzyTP16YpPdpg7rpxFS4wTkZ+uJ4NTibB4G1hPymRBI0rTvfY3WWxAARpg4IDtKNP7QsGscqUdTmTEnlcJOIy95KxtcEhOkylsfVhR1kR7X9sPcwLihdIkGM/P3439x8SIPadeQ2duJn8brlAx70DMiLACkvmAB5C3ZbVuZmUmP7OoyCz+dZ1DSMwyk9pWaSOOzi5FOr3y8i0DF/mPzphXkkaUnDUARy2qS2wXzlqIUOMoSpL2SPgCFA5V3M6Yg8AQl6X74wrXuFUEhE0QBdhPXta821Jh51o3373BNu9iy3iuM7XLXfmvB5i5VlnMCKIq5MOqBHQTeCmwhb0wZzvxQcuTmHg/ExMLfCDQN2P3Po+xFJtziMxW1UeQYRex0bOs8Gz0Lka96zFjWtWJxH4Rp1n2BLG5oOhShcF/ql1xE4aq1PYxJfhCg2sdlKcONMH91/6sRzQDpZwyQNtzyyAYz8gAvLSvc8+kzS+submnokCqL4bWOrqmzJYmW7XDrZQHc12HOS3tgjSDpfVa6YAa4LIBKOJ/ug90CTjg3M0TqGW4Vv7RDYbf/AhSLMeWNpgDUl1KXwwlsgZX8yexLY5kncUK05X9n/6AATcNUWxTnkB1u0NfBMV47cmfi7qumq38GdEEjb+ENLFtVXm/ySMVsZISnKU7nYi+Ndgw/FaYhfW4BBNFIecAtMr3Qcv/ZVhmPOyM1ZfQj9ib9YD+vs4cGhR8/rJsglTyeYLlAxGU2ANfJXXhEbEXs9cawrCaBwgYu5MSK7X9LGQo+UNkNVLBd/DsTVqAgqanlMbQl3OabK/+KgP2EUm7VCXrlmo/DMmOj/Ea1/yMdBpiA8XdWy1RW2WHM584FT0piAF2kh4cDrHkteFyt6cjDOuJ8jQNxOFKhQ4Xaxal4cA9PSF0nwTU/sMi7YyxY5LfyqKtFj7H8pXcDDpGHzItTShAHrVqpFW2gE24ALxnk1Pyg8b4y1GBPIPsMZeUOGFrTGPHCrMlgk6L5W/DbEjEjWSA5HIkY9rKj5mX8Ywhxt52O0orE5tHWJsDa/I9kVSRHl3ACnAak974g/WBglK+lHKiluUkXyLQq5TVWKHFifSgODnpAD14VDCzurSKBRUhxFPNRf9QvoZRryAji3iZYHuhJyHYZkt0HfPn7NGtm27mkYeD6erYnT4Xr33pLG5FAAqWk2xWa1/VdAwMXCpjNcdJR2cvxSRJu/xif+BwpRCLY3bnNtIn7yvu+lOi9E6Nq7+5p9j4ZA9Xi6OtgZ6KDg727zKpKq10FfHfhxkjhL+kXfzah9spjyNBNUBNEARL7iq4jXiVL20HZFwnkVHQFYxTHYAx+pWnqSh2TI5MHM8b/OPxtyEy9kMg7TCL90JqsWTDbvnqroYGoZkgn1KL2sL4GQ/ZFbW/2r4VpDFyB/WcRQjT/t7Hxe3Hr/n9JwymbOv1I7+8E9/kzkcQG/GLARKvZpB8t6Qf6tqGGapYWaS68LjfwBMWZ+8jF+mjMvUIY8MEuGLixHsvNHakE5/ujzFXLk+CwYeSgknvsAQzek/6XgygJVCwrfqwZ3bT4BQwH/NCXi0CDNrtpCtdozgtdmTzLxfsSeUXvc3wLCHpH00CKCEDAzkJmPoRXzl5kVuv6WWKPZwhP9fByidFeaONhH8+GyKRY58pZbh30qEbukZoNfeNXhrQ8KUhZoOtc66kx8Pb8AoqYNwKV7ZAF5xZp2aOHyQpk1m6iCw+2DLhVE0W35fm95cOegKMVBMlF7PYxovI+yjNe+/8LbkVpvJZBw3FhT440FHchfLfqHcbim/UZJ2h7mvRtWe149Yk+lx9qXQgrfdVNM77biugnSA91kw7d4Jimb/5B97h03CBupMFlLs9QfSX/Hltz3nXyuzQf6nEv+93bkACfz97BemqKT8W57WUsMnSVyp3PMnJy42S+NJXEHn4rL9n2JKqI4Dk8fVrqel4Ky9QnY/xt4VDRJSU3NTuI2wKHQayptBNJ8ROcotldEHL0fbz1/pjATICdcej/PF1Hu/Hh7UMVrBRZItpU+mGBZEPGRxFX8erJAZ2I5L43i64iHsLmtNW2cXXV81TVE8oHsSBl8b+0bqt3OTgWVBiGxymMA8vjYDoM7nuV42mDYDLXWSY0qDaDW4UDvF4VGnz2ZIOGfXddvVsJNjBmq58/Y64BRBy1OP3O6Qo7P47nBCN2hEcCa+xzl64EacUE8WiQfjxRWttcbhEQk4E7LTPpDjWJ9YJ73yJYZNTV3D8FN1SJezCyrNgsSjeAmf/JyR1XGNLMh35PNZoEDtFUK5xRvT6mrezeQAjxXePF0rse67yKk/Wo3wsy8esYFEpNRCMX74yJZSfmqkDYWjT4uvL4tpfBva407UGVAl7GiwVE2Rrb0rBBVXfIJKxWmGeBi7sJ0a6xXcVtGM9SYQ7Hanrxu+y8v6z7QoQS2nFAqw5Ezg8wXjo4D9oBoHLdibKWPWqpsxy9714Wgy/bydq27LlAw7lspNPeuzpovGiXqvRiorAxAPDG5kFVI6rq+xZ+KVn/o73whXNW3TZfyOLLGcMnHo4V9BSXxGaH7uXV+RHb44Jj1x77JiiXfvKz0uEdC+5OxQlgGJjMNEJZKN2q/1dAXj8U0y1SVF4iSKdklfon7LgVgNRh1Ns/5cjKmlivPZGxCcGnAYp+TAtqhXRd2sZT5oSfROfzawyclm6jeVQSfVIR1ctqPlxEya06aTJfluslTdsY1mB63/j+4q+DcytBr/Xwkp8mk2tGivwxIsjgT7Va3sO+z/Iahm6qr+uqUY97xp0ZO/x5+tnroIqshIIWSEi0o7MysbdZpmBLwQ+gz7MgGxZHVuSfQf0FPM8ALtHtHEyKxMElmQKPjXRG+ZxSII3foVqTFvApIqDpKnR8dssKqgyoS6ECCuRht4QjSvRJhBxQqSwA69sAM+QKCWa52Vr8a7wNZuBQNj7DcV4ib4Peh2PGr5X4ABQSBUr2U5bI/YFPkTd6dI/4KmnEvZ5necl0nOFfDsDyHw81F1Vf63iDSAYPtQ2p8SDuSc8JDltq6aYB02XaQS4CB23aPeBuWBqetNmZgWXFSHu84QojAfHlFWJf0HAKhHcfFeAEzoQPLT6fWrzWBz4Q4Cy+zkH+mImyZa4JDMlg4viF7vSVE/fK/+8kONWWpcXUvmpIVY8BsGKD6GXiARIQZjgo3AmXmXOa4TufPWAtYULMqSrV3gsLidkbgjYAx87a3NdV/bfcZQwXxzl5vqsgSqE73NOjXx5RBduUlrwLENPsosHdfMRhWV6knd7tPKqwLRPC87as/z2G+8N3EWHuls0VK7O6yHJRf1OqmtHUAc57wh2HQDG2gBWHA5nG+rv5JYXnfvnvh80iSm/kJDVuGCdSa7Ciwx2u65v76LMTiu4DnCofTRitMBWrMS5fnaK0Fd5YlwWeXXXLLdRe30OVtEQ1uw8kkzMPs6MFx8uIm6+CvukPmXYLHFysUlbFLvS9xgI2lPedIODQvno2PA/FN/0Oa930/J770X6kxBjq3xDIzJPHGFC/U8nDQJSWT0PF/P155wgWMecBlI81R1k1YJEWrTokwK5crcv3wEsrDpP8VZkjg+Ud/NF+tXN78EustYK6PvxTd3abtZbzoldiBJRujy/4Z//ooRKSzzSZdVNBF1Q/AC6JbYmQRxV4qRxLHWJfmru3FxO54TD0LR62Dr5/CtGN5eyv76W+Xdak6SwPwCImjWge/WBieRxUUFYnQpT2dTN6fu8MVCICc1pCfpBzOqsQffrsITUVVgYHFqs2aY6dkwWO5gQeG1zGiBdaboe7HtO45D30uDtmJ65nWht0P7Gs2hN6M3/gtRJ0pWamTrhNGjx0VroMqDjwP6vMjXOs5DWQ+GD3xzw3Yn9b+ZB0nKUMvEf5lvaVpiyQgVjyGLN96L+8Bn2iBXw31j5QzKpzh50CIpfK6EDfmng1peboej8b0CWTM3ZAJDUHS46PyJPNjOYkDfdZXEQIjOriQX5GP12CBZhScu/A5XG5CPsHEW0Upxrz5RGnYX47KqqcAZNI1k+xxFouypj7ZXRCk+1qibQSmJesr62AXcRS5h+5KJ5z5DB75+uRp5mp7P+rZ0MMvPKKSjl613ZrfaNrPEGkVZo+zyPiLC1uLgRLJJyYQmSutwUA86Lr7s0cTFiTZry1f7XDfqEiQp7Ywkc6DxkzpTYEXI1/YnWImpPKuiezxH4cF05ytKcrDOh/ec0zcwznkqaK4EOzFrEJZCx4y9GwKCCG2JLXn4xoXhTKMLya9qRfhHBKZk8tQ+girElp27CDZ693ukUSgcCZO4PDQfQQKsAMkuCdP4gQNbnvScTZ2n0omQrjzwhcUUlhn3omj2BsjcEKC1fm5p6Qsxp7cyunkJ113cMbkxAa2VDvWOMSPL7LbMw/fG++m0ZLRQpRcE+ftUKv6/xIB5X3RGZVJwNXsz0IqCe2EiPG+FdMBd4fmO6EHmyoeAVfgGbXFeRFieVt7SAU/B+3pMZf3R+ft4600LqLNcJipIudznj9g9XloBKs3qSlRosZy8FnJxRv6DtiLXZAQvayOn/7/FgICw2qWL3KutTSJCyNrK/MzPdKLP7Gx7sAje1f2xaTH0URkwKf6tdYlC6gIIuaxHlUmIbCVk08W/2ncUh6j4ueTN50HY+b26WuXHbzknrNc7MN+Xcqb6fA0XPVORLwoB9YctZr+mcwQTqqONzQnifjjix8kzoj1dksbIZf5Me9JS7LPxSRQ8MiRTDcNu0ZWzGPZHP5GTSE9XCYToso3THRYTCxYLYLThznkqEL+1ji2r7AoPSxiulXijHmSqE/5r0u5dD05EIXuoK5P86MsA9cci0rfRARtBzPhYoxDXYmEou8+EzzVfvRZ1xhgoMCc14WioJB/lJ0U0mhoBX2IXvRhUEDivTrRVrX3LYPo5Y6VxjtMpgtGTcIl1+12BUPgetwD73rYKyA0i7BLdInaMINVd8LaQfaygCqIKsgKfEtCa7C9UbpJPztsYNGWwOTfIjz2VnR3Mr7hVEHxXoJR28/zCrEaUbnaXcVPa0eTAxafIdPtY5e9GWlubFpGwaRCQ5bysH/j9o/seiDWgD483jHAYNhMpbEhKaUAsfDUWqzNxUZip602o8bDk51Dr52cLa9rxH5t5tGEfaPHNBDKrwxnbqKvClVdjDl09q4yvG7n+AKwJSFzVFhyYL8ddovh2re/K34CECRPn/YC4FUX+yGsJMo0cdlnxzAxzjnJIbTsk2hgou8Z8J5krQOhjkydgI5a8Ll+5coG0ad6SyTIjcFLxEZ7Q+5OGgpCtzt3133nR/4sIA9dlVF6kUaYse21iPDqjIx+1tZnOPOwbjra5gAdgkJUB1SbuTySjv4SgsVzh6M+TsugqPwUrCwrTjFNuP8iAYB6DwS/cMKe0RhVBZRPIvQZwi7Fyw9eHPM36KKYxU6TTTXyr4a7SCKBDWxCETqqlMFjIL4ck3iyG/66oWxspCwZ4po3soH2iSyxiSYZ/11bDeC3/VIMREnWGVjm7woO19gNTTrSBjMi1o8A4yXTlTJ3XCOSkr4HSumNFdWrLYgPH2YUr75DwCg7Dt6aSUUawQu5tBAhGtvC+ieK0t2vYnJT1hBjo/Ih0YhFDf+qkY5+FRFlbyq1eIOcrUEWeVqScw9TZ5kV+JL9jSNvk+i8u+EV3bGRI49deHzCfVnbzSfXjx0BClr0OEJ1AYOCCnRlmP9XsHyNBb4lNNc5JyBgh8voyg9VXMRUG8FSOk7InG6USF6dbj5q6+JfLvOk0YRS0bDrNoBM4Nml/a8SgrorUuib6XdhDkP355OXQQw4rNn2u7D/oqQA0fD2/3Id4Q9mOBwzYo9JX89vrnycNf3lVA2AgHs16hX3wQs5/6RkloEGnFZXNwsWIks99xFV+luKKzVDT8tjICdEGggQi4VMSPSFfoSNHAU7xkQqf1OGmSGPLFqNiUyifnhyTUXcKkPEILUXCDz46zESCr93dyco2jDFszJ9vGQZubmVn3tK9Jc4DzM++YWTKj2gXpR4DnxYaPwMOrRXqTzaJoG1czvvJLnBeZis8bI+dFmplvuVTIetDEaZzUE24kMNkOaPJyz2IuS9Y+VyEYmTjS5hEQlOd7+TU8+87Wz4pBXx3y1P4yC/ZbvQq29TWLS9HMHzIitBk04zDnFdmlu4fdP1XxQELNccUDSOl142b7R6WXyElLRfxZxHRx1qWPInic42R3GF48jkJrZqUng1q/h3NogrKV9falJBk+Pd//FG4Stialr+Ef+rFbwNg2wHxdMNIg/A3Ozbxj7TcUu9sIqvCuP+yYJFaEQ6B3YCh2K0w1C7aMAQeeb0b9EjARHzZ578i/BFKH6t7oa7TUWJ28or8529l2FOjQzVBwjCuHw0DlyZ6OHmsQCcsEb9CW3FjR1pt5YFGn8b/mnqTYtwOzE1hIR6+maHZwZGq5lg2oI9sh6veFadBAwU3jV0GEGtS4UtDP+idbL44yrpoKM2jcZ90teiapS0FUwyPs343SKxGbnkwijBHMqYPwoJMnacvUvaHp9LMYn3vBC+HKcCqWcAzZfiOseQYui2wFFHq1eREP22b7qB9I//baWiuXm3gRxvBfkgdwuXu0uQW/GqOwgI641Gz5TiX3CXpeAvyEs2zh8WmzdFt4w658dWvnCQOuHDGG9zPhUsnOgmr3LBf4X0hGGG63iya1tRAsaVERRos5WiNWlQuDwUICbu4nGG56kFRMzX++Qtv4IV4fuIJ4OuV/OO/rntSqZ5HB2x84UWtZUb5xdgYijZIGxzvaRYWrCy/KjlMHmcIOKHl8w1LZdzHn4T8mG9ASt5BXUmtlukEh6Y/y6ZhKS5Mp0qKtWB0RGAi9sBLdu2TVUrlxh9KNb1wUw75MtQrzTB+N1U3Xy+IK1cl1oax1QVK9Tgl+tJnOqtumF+uBGcKZjf6tsd1qASaqnV5mWkQvxl6AEBET4csORAWGWb9guUY3H0m8dok/7vtEv3i01A7BDQs0IHnqUs14WZM6x0yDQl979j4aVYJWSoD3+moLzODnLRMTf9Wd+cQ+6tVdObLE/2nbzWt0HoSnv9N03kewMbygjDttIdZDkZFdgeg1iG8bCUCVOY26NN8nTTcx6+4X5M4wlzMMd+Oiwy733ZIo+frI8o0MjuS9K2fF9kdClxr2+BOUMx1hStNrO5zMG2nkfJnXkYP2XuxMv2UwjkSARSYj2V/+AvNMaySf+UF7slZVDq9YJ15LJows2lomuIiLfgA6NnYKvvTlvHaNgOYlGACjIGTkFGpxRO6rV2TVj7K2Mkuc+mBBXqzikZZGbyjleqxYJpZEjzkybkwIBkNQDLVItmG5n68T4fuc1IjzUGkUSBCHAW975OK6SMlAXejB9j9+EWzXxoxJyM/WrNv1LrsPL1RcGf7kusc7keRnyCDoTZCWPRZAmsHwtmONNxuvam+rYpPHaWKPMYD53OgDnR443TDhZQoFk1+BEIx2psYkLvYk8NWqvyBLPf/iIQvDX5nh5WU1iXvVHVdocsXWpjZabHpWBps5b8yZPLl3zSrm1AgtYk9ldtC+j5FKloMW7gKMXtucqZPyvQANlrz7JcioKJAFnnzqZkhoVT+BtV7SvJFwIu4uDJdJN0mkUveU6tOERlvr2Z8S8GejX1khh60suBRCDnqvvW1Zah+c4W0G6AZ1SsCwCGuTlg4DJ0XsLkBTEMd4RJ70PVWbgIadfCwK7X/RTf30s0lCg5/VHBuO4cxSwupqw1EZT7N8jq28zudQYgfqbmrgQUdlbQXmGw4OWs6Ywt8Rx2CfYOOh752A4C1ACnRWbOg1Oec92sxqa63ViJizBPuJnXH6ZxHBDPbAoVBsXzxkSCAZghzN77E89NZ6lf5kc7QwxU3dMVrg4vtlN2WTwwKvANckC82WiEdl+KebrNNXDcVlyIoceZ9H0UA+Pm5MY6r6l0tbQlZXvoTYhqOXgDL13oC3oxF6eumju8tb8KViZ4Anpd/i6Aj7CIkzQbn+rTPwMNrbX6Yz+nznxkY+e013TJomn8Q48v6u7yff4OWkVSJod/hsutY8l7X5w0VMHHOXWCgrLvc0443FvIXoZR14NGyV1idK8fvxZajoPgY9LZ2S+tov6LLaj5oA2wPFjhqeualz8xagRy+TZcLHIRKEwhzYPjkFtfDi8UIFAR+cQfQo6Xq2M5pidjSYWYsAoL+o3ADCGMQ+Fna41Hjq+erFiSCOz5PjDu03StGkvwvp8+9iZBJi5eWfEwhRg+b6YF8jGV0jk0EXU4z9qD/D2SF/cgq4JRYpEoPakfPnMS0v5/6ILrm8KfPgmeUgNR2r975/AdyUM1RQZNQa+/soD3oEaH5WxOoc+jY3mHHzikxUcY3EhEc12sGxjbHZcgXqlYmAp3iYxIT0IgGO9GDAbjt8VdPCuG2zIjmSdnDcyoL6xysC5Fnl7t0dPUfjmEJJB0VliXnOMA2WItFBYY/5wtvOAFwi6LdfHVWywJraBpjUTyXtd7YCPq/DBHzg08Tg1Zv0AUI8tcKuEb4tvDJ0Wp2FITdIG3ddO+rsuiX4gJ0aS4oY5kqgzbSZlbc172woW6UqNMYNCF55ie1tNjqWOWqUutKtdvD98uMW2sB9tRS+gDYltEfjBt9BQGIrIX5cuKaAxgK2ds1RPOabwKR3r2E6PTA4i4n6FH8IMBJu5y9hAxCcWzptjUS/KQjRCUTJN7RzWChdg4Rp2MwfUSimnImWozwerPj/t6utGX0BLay072O4x+Az7Fon9OqPCLnlBRsmJjIkUzuwBFwnp/p54anYhrMhWM6W0/Kx29LLi71pQSobgtqDDQzCKY02FAVsNXCfjBPdrmILSG6MvBWeJb03Xsr6XGaI9VADayquexeilD0/uIeunWjY4hp5ul1OnViimfwF7BpAiblJwkWa36yoiO7dfaZpefX8b6MQZRc5sKLF1wD7+VCs3zL+m/oXQoHEqVTP/q6sNPiskb4fpuPwYoUez1/gwGwiRaHc5vqvXuCOC0ES0OC+6NCNdjQD9g3uypbOTjdpfvxRA9gXA5Qr808pG5Rc6361NXapc4/3tuUzz965/NlYK2KnbIkqrWQSGqPIxStdqId80ualWZieHtlfq3a/nW9uwEK41NSYLJB2hU2VuZZi3NF+R2Qv7KjzkWLMz+gnNDlfTyDXkYYFkPhoPwK+YbdfgJv1Elcv9mK5Q6jkIf9Fo5pm9dgL9+dH92KNo6zwJOWtp3fLRFJ6sJ5Lw7fqU22wz9kDAot/zYYkp2Ivxk5IYuTSVjW0PdTR/LzpdSIx5GilaYzkJ3rK38LzQkeZXl3xb8HtDNUuNldnpbDbnTbplmfaz7nGsuwLjkTTfjIvj2GPcaaMObOP9Fx/O7Qfj5lUesEYmXTJgtAlVrJBsimBa8lXvCQ2iqRQc4EKHQyVnDV+f/ZsnAHwnoyt3sbYj3h0SaetEKVXU/DYitOcMtG2B0DS3tsopTrJGhMux2uJSTd9vvLZkr07mxra39ABBtTj9RjhJUCH/iagH2jUigxIWTL43pUQ+PdA5PisLZWbdIzDzl46mAKIxQSd+JVdEDmkJ5Sw7vFvaCuaK+EYrn+NRfY5U4tqn7ga2FOIfBfqk1IQtliawJejwhgSbQfCUlvdVqyCSrO9PP9/HJRkbSC4iDHhYDQg98C6n8j5i+RoYKxbPPWtaSHZZzOlDjK/wvEr2L1rz99hS95apkIhE86PFbf1NFP/iLSK30YOpso4WHk/eU29jvTCibQnFWFTpo/qMEetXZa+RyJg5CmPeFpa9s3gRUuzsCcw7yxQsLnlgcYPJU3Ua+L2i061ltzxgcxuu1uDvYD63/kd1igUVb8yYfMX+523G2pE32ORSHFq88H5YRKpgb9IH8NgosIr3u7PaKuYBT62C02kWuvi+yciceSqHJy2HMzcxDF7UoIEAvhCWrN3dryoIwzyvPaahz5iIKbOp0JDRn3RwGK696wgdCT0UhUa57JvTW3+27J90nzZX97RqUejXQFVcpdF07hc7cYHUUeXbQyc3bNRuK46CrdpfbOdK4KLRzmFYatHp1IFOfqW1zShELoBU7op2w5WgtLtFtEETsc32YjcJB4kkEtQY+dvbYsYxIgPGMm/E1jFTPaldq4pCYiz0QEm3WwPgn8wcPtZ3EfhVD425YpsyBQEWRC+WgGDBXgP/nJMxbQ5fQT3Wez2Us0X72P0g7ryADWGKFVWkeTfsxd8/gLwCqxC/wuCY4XbCdFvRdIZMn/4ZYp2WqQIabhaKTJKCzUuTASOJOrIDC9HV/609Uu7CA+aP0xiN8ChWuyJPH2ohu9RWs+9coywefy76LS/jFp8gK5s5zRkUqhKCJLNWaHECZJTlOlbq2wSSabqX829GGMJi47SWjaWpSmg+mplAAHoDn0qiQRW2dEMHdiL/bhD5tDN8i8GWZtnV/jsw6/yDwu+H969uoQemBNhwAskUnuIhq5sNAkV2dXBVVx7Y65D0aHjcdrLeCRKeeCHQkF/KUj+I/9sxe21pZ+EgLFqRN8NLX7+/jVVJMJHVYSZsvkOa4bqPXC4vmZ+J6Cd0IGkb90KUKKEuScsOVXv7id0Cxb9poIE6SaFtMS5tG4GkFnrCGdjneIC1xyiXt3DnblSFiNNhc+qcKyVManB+DRz0iTSongQrn6wc/LoQ2CuGiKj9Y08yT3LUqDs4rz8mW6AwEX99dJHDRDl/hf0RwAybDwO0rab1tJLepEbH65rY47u4ywssFSpXqqX8ypBH9C4A/IjCwTzPxK563xgXbsBDBnRDG1lLsPRCwFuRCnbO7lROb7EXOphw8q0GWWAuDqpEDfFgoTuvS8DnoC0kTP9dtKJ4/BQaklp8JZS1eH4M+dtCpoFDiI8hhxGzvGQlW6gnPxnxgPlbPdFsMNWObo8STYfH9cRNRhJ7zrJ3qlXas7AhpbrPeu4YQsLHd3u6Pv11fApFqxkUKy8dG1X2D6nRXoeBWMkceD6PY4iKOEIYmGUW+W9oxPaVaSAlEhsV1x/0YBBQmpGV1WEjdoUoNS3CTaac04RN5jSh7ZO4gVnllZcoStIvFnECZBN1eUrvyFoietXo9s9uF0WfsZ62j/kWlyhrMxzNIIU2zer6+lJ7PQG6aCeEppd3gtfCz/kphA6DSUNlb/eYuxVFwhgNtRA2nyGpXOFoYrDg1psNCENb45p7hvARSZXvy/QeArEIrNlqljvH51GdIFAODqZBtzY6JHswDXXHhQ7mhORL0opXXP00WB4VN7ZVDXqGGrPzD9x24iTKS+0UDXJUKarAW6o7xSEwzku3fnzLxw+WMEhayjz7vfPlrqKJQAWkN4rJ5yCAtY7MGMyaKhpN8WHEjZjFgFt69DjCHgjp2piiUm2b+dsbLPjOih5s7+XgNOgTkV9ggMWMFOIsnrGfn7Npl0xrjfqSIVMDGXD+Mk0zwo64XOXUe9VIkxAQK/3q+UOJeg0YTB2WT8DViQemZBfYh9T+BOdm0U1ARm831jRhpH8WlY6grMw9Q8MiMsh8k8UIKARHJDsr0u4KFptVcmNgW11wqEIy1UcqvnSp8djlgYgVK3b7eRLRaUEB5tRMBqAgxs6TL9hNjCu0j2tzpve0igXbQZ2wBj9cMlnWKuiBK+39JZnCCKSR7GJeErpoS9+XFgoRLnFckFzaDKOhzM11bNsHBEHJhUesD8TsiYzDRbbmpCSkKFKFftH2fWA4LDwOQrk3MVJq+9YBODKMnvuvFoIOSWUO2u85l7ThXa97YiWZmstVfYgDOe5eaecX8gR80a8avWpYNZ47e80jIQ9qeHnxeNAewdZhLZPGxZctqiGR1Mjqwmf5MK+kgdD/cyW6dkcO/+xKw7fkNcvqsso4b5fJOcTbiAofOMW5xOBtjUYIpXGkxIkI/25nv4Jeca41VE4A3Mm5mOMa2gia2LlUGpASv1BHdJ/IjnxACcSlY7z9xK7+TGdnphGK01hFrSaxbsIKMEtzLWk+fyA1tOuNrr51D91T1ETfzO9L0jYEe7CSV/Aq3EsvSz0yZ7aaKNW5iV4BQzyrWquANlZuAobaxoERyK2+hGAQd/HqpD9GzdeUvTrHoLpfdVf2czmIR98MIcITk4BzXLagxnZWTbKWCH/3LcXK0S8YnUiDsZy+wF7NhiXRH6ngq3JiZ8eXn0ZWPz2mUnpIn/mO7pkCuHOIoQ1lo+qpw1CCxRA272lOhB+Xc0sEetVEIav2+PAtjkvB7jOBmw0ZM9KT/JVxza/hDVWws09wvUpU2McSjqwpDmdrSsuTbQcUdoFdZVe2jnt0eBOJnNUgZMAhIdJufBABuK4vWnerbKiRBlHhUJLCp/GNKR7yTnNMHjy06jan/I8xTVs7If1MEh5UdQ0MjeGD8mqD1QSkGiUZ3B4oY2IZ5p0HVPFl+M14z4UuyZ5D6dNmpseuJSaO/nJfN8J0/TVARhGmE7TEk0VsMPgZNTRYcAMtm05IDFgLNqARYSajTCAsFIc6nM+KXfhMRe87Ufu9MHZZZaw4FUMNsruSlVKYv0CHzIjOJp+JXGfrNoTSnEclwlkK2z7G+0MK5MnDRtOmyS33FCsDk5ZibptY9rcyRZ138TW2pqrotV9yL/tu9QQvgT0pIjIoiU5lJd7gl9b9rFv2e15lCKSCMNgBc9vPpb8oQ1rlFMFokUwin9W+3CH6ZWKm+O4NPnR2mv6paA0OL+uJpmLr00HFasTFZQ1rW199WSAwWEkDdi9eyARWME3b1NAJSxPOrGwSiA9hwDRNhFY0T3Xuge0AcCxakT8q8tvNCj76+TuYoAeBYUBEbo+O5jx7E7dNRxxsH9q4zo94gP3TVn0RAg8J7vbXkpENFGsM49H53sVoJEFEHydNvVow85bWKTASdAffAxrU7jm7F3MlIwmXoeq0o9HuVEj1bE8mAx+EY0tBUeBIsIbmKStcbWUEU5KG8vXxko3YckqAh+CvOSFZdot9irzHdBrbYndI0XdwxpYNKLjEJB/bLBLEY3X9axBi5IGittcTnQOGKyfA2eXUaNbBV45dknAPfR1IKF4RHWRYT56ZzSZRN08RutqMqGT7y4epGewo3IT3gC7ApTmun4UoSntzicDCXob1SZ2zbZNB/WS/ekJzxLdJCxOzlmj/RKoTslgTmh/gqxi6kgiZnrpa3nCNyg+Cq4aURmV2aTGa8nHcwetgElwbGl+kR+OAe7biB5iGWM4Wl7eX17r2u/n86yiFbjtazZnH6Dhd0a25W6ecMYZVMOBN2IUH3mnUNaVZWceQm4OuoLOCe97UpvV7CG4ZWAH/5jjB1yV6rF5Iw3afp4C8ORez3aS/Wz42I+hYOW/aPnsipxicnZQhEigsYFQW99WNn9uKq0C7OXvuwXaOaigX7o3gt1xxGtr1ac+s9w47Miw7flLBxyF1QZmumgv8aqvNjwQEULbEWbMgG2hdVBRv/suUdXNN4w3dm06KirSc9MVVfsMB2SH8/6LBNZeLvG+K+MT1AkoDzAJRuKIEHr3QV++BFzZqTZjST6DgAfwv5yFdXygZdkONezMurcklMciGsdnf+3OuHDZOnvlv7I701/kWnxOGtJ4pfBU/25MC47yI/Xj24vFsglHi8jncGK1pGvET7+kNkoEMGrSZDsws8wKBBuMSClXnDHjPdnUfz4udCCbr4ZeCCg+h0q7d8hfz1DiyrLYNWc3d8KkX1GalPanh5LFLjvXr32Oid9XuSysbIb3THBY7E8G6Dq1QdfDle1B2v1kHfcYMmqbNOtjasuU5OuiGzPQpXrXfLJ8qgruADF/rIsKgdV0aEQRkNrovb+8VH1bErfPZNOOzaxWBBp+2lXpVv1ecDZjqyEyVwPysSM+aITm1xrLG1w1bz3UU4PLQA97a/5PZseJJaobSnfQfePzUqITcEqMlfk0ARbqAVcuU5YYgUGIH7JKxCIxiQzux6fmKcERaXVP7dXGlIzPmCdSTAj8L/tEbMKJgRPaZZysZ5KZMh24UaK+YFhiR89A3/l0wmc2IhU20jyb+4oTUjml6PlK6iR/Grg45qPOZnxvrOMn44IZF9dH0KEb1FIrbeXRkQM+nk7VEr53uBlayrxjKP8sG399wKye0ke1vxV0ARJZ5Gyw5I7ICwTGsy2ddOQFQzdHmfgOsdXXSwdoVSZwd3U9ZLcoRkw2ibmgIEwdtErkLtuBeAd686wmUhAKfiyyoFFcZES4K59qNweqXMQzoyncDDcCHhHqmSAellNgBpCKURpXpEs5sTWWneKyeAgp3A85V0v9F+X71x/+WrL3/0IszEraWOdbcd8lIj/Tx3Ulhl37qB5ZMyFG0nYrIATTRsv/6uJM5ajeexpqi4grC0cOB5dWwzlNhG6AX3b0JWVrnPKPOHbGTZMSlHnMimmfDK6TIGXGCF3OFlB4jXfzPH35EDTAiglt+JFgQHcnhipkX9wrEVoPtaNe4oOv6Xdb765tMI9JolUE9DehZU/eMna11oVWwRUSMB7k3NWGeAFaHCLK9KbuVc7IWNSx2wFAbckVqqzKxTYbVw8Ta0icmX+z6r/hKavcgtWQ+MgbfOmmWZRuGzCsWxyNR+cp7gc9/9QY8DooMcV1BYjce0nLEKAVHeUhyxAexSdyTWn0rDTk4UeXFCMsQCSJjAW2B2ed4pYqRTDxa6lgyFK6Yyiu7Qxi7iBo+zewONDB/MO8hQ/I/1nz0103KESAxA7oDaGmGTBRSCqBVl84tiZD4Q7+Avj+LHRggsPPu3d9NUxj0tOusIfgSCE8pS+FKhgQMGTw3N0waPtrD9SPZtsBaWlURv/gLa2RvH5eT2ZroPYPRHfD9xRERA7esBukTrrc1ufMDNqM8mECK85STmXZaxITaCyzsFbVEuaQHPbuOBgWSk1sjWhv4nva/zU5AaoHynsoIC01mNowYCxvVqf8NTMfYzTKxhbTyUPb+rNHKsreBbdrkkwDsUk1+lAqWoY/icJS0uPCnTFhni7ZB1+Oxc5oO2ZbnMq8mVxy2Q/Au/tCW8HTyIGCH3qf8K6hHj1Jm9Tfh8sNCPaBPNPT4Qi8Q2rolvCfISZpAaA/+06NaSw2SX7pyhtrqjEyf7pr0uPne/9HSShim9TMQ/egg+pSsEVw42g8676Hhr0R/nbPku86LB1Oie4S0IDF/Cf8N4gBqqr+TFLV5tY6N5deNSr8EVxTmiETBZG1JGPAuWWXuCHBR65b0XMYBFgIbcaDSft5qQl0yO8V4C5tKGe3X72n4uXyT6u545lLCu6XpaytnKTJuvxhMi+sttR+e/QKnWlAbdIkHCQrPHiqHL1TAHdfIeSHKADX7+HSnUaHc/ni0t2SyecLVUX5PaMmkinVkIY6C+W7M8cravmEFo6ab2EaXGjoKctsZWz/poD4hTj7fsMoiKqQqT0JF4g5X3udZM3f0J5AjI+kO6ZnzUtYlZVLhdt7KQSOZkUCuDmAjWsyW5W2TYk5h1Ea3PWcmi0eUn591KAWlBajhB/L5gSTAYZua5u8C2h3wNepIll8lKLFE4S0RZ2v1ROA85j9GnSMxQhpXTPT6vvFcJtL5Z8VkXSxhqRbympT5m8/eA202YZVLho+JcX9vrXD1dB2grS1q5FyYYe0REtolxoM8pDc9t+not3CfO3lV8g+I9QsQs3eRql04ckmIDHCroBdz40+lTlQ+X5d9K1TSpjhG9gl7VHh69Cg0XBCTuF2H+Fy+Nnp9f+mUfvVOFlxoEYEDmkvPOqffQBhpbzahyx3PuqCx8r1yGdM2G0CC29onUM2zQNuy9M1nCtfspd3FD/+P92Y3PbGGWxVvYObawMFibSleLIZo6yG7lGGEAGdvwwd1Un+U/WSTUXbZzXzY/v+p1IycsGRopUD1qzmPqvXwtiw6DOzGwZKfqCfhVWAfcfg2a4Hy24OeQx18oaHlz+oca3eoM7AJRBrfOb0VroY1lNy9/1kCg/p/3AM3iAcXc5FMy47vlM9Hgkj7SDuy4zobxUDS/rCuobAdixfRIkyC1aZBveAkE7K1KVKdK7COkn25k8syoaUBX+xM54HRgZ9vmP+2pteIg25HptFLwWa0aZFfuZmbBxywf0uKWSbVXO/s7HpKIW3xDYKHvqL6+R/e4Fea6STpECJQSKq255V1V5ch7ksnHQi1Cc3I9I9uF6dMKITDrQsj4HGfHqJC75bsHLdheSZ4Yy8+wqTTA33i+UY0M689J/FoMBtMHWALOXpH1DtqSZDvZAK+qBig6eMWlft41keawvwwEB4aehy651vwo4IkXvj1zhP8PTinXom0U2J6E+osdY+8uj7JtHHM2b808rwxkm+7l64qmUZjxwAyV0O+Ormlsu0LrLhwIYomaDYcJr1ZXINxm9R9/C1hq6Xb5P5CvsilnXoTN7eUhXqHKH2kMq9rzLkbXkFLkJpZYGU1uMKy9dYDn7TrCwBA3MlAC8ZgJtod25PF+R7FvoeKGeWiQBu98jV8vwtxPrIlcRVC8g1QnU1xypSfUag1bFlUJzRpyh6XYSOEJg4g87/Gr+MGcOkicrrVksIefX6Ja/lXD+ExkUcZuKFwHrBwBYJUkccEIs0XyscvyZGeLLq29bHjhuybv2vjRSxwp7ktvyJgHoCxBDoZSa4eQMy3AbR3O+gHB2jr6rMCVRIxYVbZVHIZgFjwZp247ivhu81Uh6eztz7s+kGhRvEFmJSGo5wpbm5QyBlGpXaeD8o0MEcegWFtfxYU8Die6JpFRqCt6SSPq09G1m8lbmRiGSM247xbW/5jVJcZX/FTBZRpjHfL9ZusNPf2mohhSkg0deTsehXzl1aQTcfofqb2GyfBZQAZCWjkCXjZdCWQ7qkXe+i9KBdFBapq2q7FIdGTxHzWjBkdLsSPUOBXZcXq0k0UnVVZ77mvw5KDzeme/HrNt4MGGjRx5WisfjeG2U1qJ7ae9kEu5LM8VFcUAX/3pOf/SZ5R/BzAe5sypUX7kG8fwSEPJfEWm3a226zOzDwG7ydszqVR3195QYOTZ98z18++zxXEaCdKMSpCaF+uzz0IDIwfoslPiMnyo62oNLHT+B4nKe7tp5KGcbpKhTO3C+qkVijZw6UW7xLtKQdFPpnwowUYLYMQpxjr65xKAAVEkfGT3hJq/hyXIOSGlpDYnDSggoXujfz3Zo+JdYNSW7w1tIlzqxPKYWNNgRDNPsIWJnv3aJ1QmRexs1WYr8TtNfR5fPJ4uqBpnXEGu+BL/+H1n/ywqJHjLw+htwKISs+wnWGpMB32+0T+XsDlKXNJt4cJa3JZNQaDWoDGxAKtsUAZZyNQg3IBFXnwRT1dstz6yZSRsf5yixoz8Z33IU+xRyCa3dVuXKP91+ctBLebIhyNPxUmLl/Xdeu84fQhtaDFxlfzXy1QEpkRTurMN2uZxJmiZqKvZ9eNxiZxxkZYnmW44geD9kgP8DVDaXVurf1efZXaHDv6qe1A0Ly2kKer2ldqbu0nAcFewJ5t/DqgBvj4EWAgbYjXFnD1hUxSyShtm+pAUrfXGBdnuGlAEFBe4oDRQyUm7KAYH2t6PhTzjJBATizv824ujoks46WKUeXOqaMVsxwGRcy0PI9i+awDgQwrMepaoRabb3WGaHEFA+GLhAQaqqRgINakuqt3zSObgzrcOSdjOakE2rdP3Ci3gFOQatkJhD2Lj9CVvg6H3KdfPRIJq6QDDn7KM7IMvEkHOCDD4smRwlvlYuKL83jpFI0TKqEtDaMca8qtxIyw/23qLUiHFre+PM4VUKqKnLEX699Grk/MjM9nTED8TrPP/CrwuhbeGBj6s4Y27rAJNetk1NNCAU3ft/sg8Qe0me1TcqxbLtwKNJKViXVMvVADgaluXSN6743Qz1ZSGKRRGKGIJxLw6rCtGAfL7WrMPe4q2fuQCL/tolpxw11mLPWoESNxq5LoO6EV68KXF7EZgEhzdg2AjiOmWwt5uct3AT29LItL1pBfOmrjmovl9vpv00OO+uhr/6gjZ8NajkQLXbTKY3R0Fq1NBSuZjmIWIDSaSV6SUB4BSnWoqSa0NLXgD42l8VO+67OkWuifA+v940xCU05r5JfogY9vlGeaKL2/nmrKFtk4FzNe5h4oTcQU4caOpKYdhInjba4enNtUIjxyA2cTxQ0to4lFbe1mH3S6qBD9pXCxOEJ1kltYb7VPLKx+ch/pwimRJm9BNxa5okPQMgdPMEN/f7mfq1DzrBb6v+jOHbMtXvb/6wlAFRlFMMoDt1XLdSo5SP+Ngc78a112b40XhTPuc9wnj7y+dkPOpoS4Fmd83DnjGcIhHZ3Gr3YUxaoPQah3RRv84aqgnHO/eq3NhJ0YQjgTmDeWnwG2nByHd8GVPK8TLng9spPfspf/67ZBz+m+wuGHgRHD3v4Id3Wxa9S7ZyWiIEavbcR0fc6t9r9BrPbcgXsenL6H9yeva9aXJ1+Qg5mj8ZngDdW+6/uij1kJz5tkV6qNzUHma01PG2CpWGJ6Aropk08Rr3ob3lDeh8pJhPZsgORpgQY9YUpSMzT945n9eh4AVNfSmsY7w23snEACh/H+AiVBirXtpJc8BkSJeddFtL5oAak033t0TnduKaOASyRTLpcdHhwgCad1Be0c/qQx8G7ld8KZEAht1JTbvymuouZFp30r4I6yM+TT4+YGHJ6wuxQ+Z4gZ7HNTR20cWLYkPgJFuiLbAfTkLXWGYXfGzE66E1j4hv6AEunacvanTNWRZT8xze4+i+c5kApyOkNihT0fCccIjqYIPLwxqG8sf9Mwws4ijhfPumkY+FPi25weV/fPuXl5rzpxo/oBWvOrCiL4cV56jqxWVrrYVEZD4Ge4ZlEK5x3PrPhoEPoR0qQcSYqEs7dIs7jajmfT7LGTW80hUlzsNOFnD7WV+brMmGcc/gEAAbLmA58wHjMfyEjPS0f/DWxpzpFSr31CyqMZXqC+EnGaA3ExU21NCuguC91V//UBkffxw05230pX6xY7smplPE+k+/zKJ0GZvCg9IxJTIZdRDEnlQ3wRHShjL6l+j2XK+SeO/qqy9FtkAvQ35HH0LsSiKkMKYA7I+c0hI/AIgiHYFcKjYs2uP9wYMyEzy73TUhXBUOiFS3swXQHeQcPnohnMGRCiyzmPwznPyOIepF2OvC7XS4WGqBtpKgROOPMWlADl3EMRqNM0pHbNVGuPIAw/FKrATf16s5II7vIybuZUPqi1qlO4ZU11oY94q7/XwKAI0Qw41nkos5OAFEWRkVGOUX/byBbd0ZZlkRzJmDc9soOrU493TpJTzfsEiidRbtjdJ2A4Iu39oFi5vNzQI2Dmo6wQ9H4oUFxy3cM+Dr+k8MRivnUMZF9KVLW2fAIGcT5umCouQqnFtnTKvK9S0MQ30w7srbHVE8tyQT5MmyUe/4FB22c7rvyJ3hqoua3v3zp+5Nb3fnTpOrp3lWf+l63s8pdJmUQYubM/ZOtHSg25yHSoUhArYknHqCrw4aAqN6Le+0DlQF+T1I/uErxmUrxuDQftm09hXWZzYM4i1MeFdAq8EgQ/zfBDc3rP9TA1agggplN8ZUNZIilO8a2ma00ao2i1OFhsODd5VmORT6wK2+bB4fwX+WOtwuGXyroyi8LAJK37IHtNnC/rr5paU3NmWLtC4coiFIR6ItVX8kbz/s/C3fl69oEKw6WlqjiODceB7ZuGbhFMTqNa+ifr+0b9nrQsQUasU4a3CifAwaW4qauX2twhJjTEz5olSGfS/IdF4COc3+P747xqInCPr5EBHPMTP2Mgi2ObsJfKz5bUsMBRVl2xyqrHo/qhhFiu7qXuAPTgxJFsGDYDf3xbO8H8uvLj6/iJS/+umGEY3SLbooFekKxgIiZAybP554g6RnK3hOiC8N6oaGlcB7YllTC6+R2CAQcJrq8vanEuJBrJi2xLUW4e/K9defmhdtjhN4aPaJ1HSEta+/Bn2zBOzWQuXdqJx4x6iNIVlWxQut7ZKdcLW1C8hCIFhlMKTG1iLVEIq/Wc8FnceN5atbd6cMKOjt77IaabI+X/qP583VjkFZIysr7TCQ4d6IrG5hUHYruLgVAaGDwATxQTXASiTlzO+bzkBErNTvokk4jT0njBY5qDg9pPWqGpRPoav8uebgPThu8+5z9XRG55ak5UKd4YUIwmiZ2l4oDX76UcTe2KcjslvJaB4T1mntB1SHmVyiU5mXDNyOWMyGlMXQVaF3JbHy4STdpVIrsUK/IX6Odbxy5w9BS2zYXGruIkgAXYOgHkCaLnOaDzesx4g4pYdqi9JqxBr4EHvKrOXJjdZLy9UofYjjKfFsBdXT4So1v8vLPSpIznROPa/F8hA2GMGXtCXe7CtC1U+1nSveL2nqwfhuwxrcPzcLvecNLMYSgxA1/lvsodznyvHvNx2jgrcwU25KqBhUCGYK/Xsxt3wWTykXfB0S3sTU9sXl8cob7mLywLmSHh+3uOOLrwYdeb6ZsLCquQrUZS55CiDXJ8N8p5lYiQVzEJGtZ2QQYAhgiRHdWej8zW3Jsa/UMIrSLkyZhWN58HbqBrNvReBvJRcq4O/nDRXmFoJfhx1wkj+PtP2spL09gtIdDefQb07itGkcpvNUm7yXlPo+UbKk/cuMmeJverw5bj8erLO4RNkYmBnC6vpBsvv870QGb/LjzHljt40dF3d9TyRzvbsHJzGMq9se7VVCYZvFGilcqi1JS7yNxpWXtRTLY5XdWiFgREhZSTtaLnurWaHb57zqRCktFo/sbhmDlcmuurCmZnVzpus82AtauZDgJmFixWFkucjHLOm2n9gn5kq+1pc06FzEAbEIMkMmUh9Q+zhenL6mfqOY3kV/7njeq63hqJGueO6jafZThHognKqT2vOxUPpgzONnycnGUrEMxoCwbTVUQkYMLmU9QFpNlmHSn6/fbgfz3FlwpdLAbbriYyw2hkbKdiEuK2QC/TXjpfOWDgT2Dv9TB67L5lOR5GoN7RoXHVFoRfiyuAMkYaCbrktS8JZpflpAhqXaWRrBq/xdao7CKUwF/Y35Zw7gru8n08TVXmRheF5g83PGF13Mt0Lnu5kS+Dx2IKk8+IxpfsnCKku8gADs88kzs9TgT1HwWydPmQujoWWANogz0Nq0E0eWwm6t8vfJhewlmznJ6OPaiTupoHd3BKV7nSTe7bBqf610o3EqFNZA27FF1jF6exF5FdRtE1irWS4VEFC4Ywwng7rLVkZrHJLGZSMqbLBGFHAQjBplx/DhSjDWt+jcWChDIJrN3RfQ2ZXiYYy05XWgMSA5JPBOF1hol2SvKSsTEUpwUS5eKPPqlcMUU7s+rmznCIlemW4va934RYUsdTCVub/40DMhWDCRzW3JNTncObnFbEJXhuEq6Gg3sFIrOog0mKVfwYQVVkwcLDd2OonF8MmGRWq4mQvlNNz7308j3RT+TUnfH0v1QtE0OzCBjr0KSEnlehy+Gea1ZUrZee3oSAJEA/JpvY6ZtppVcULnaYHg23tEw7HmrHZHJu/RG1xdZFhSfDY7UnyoMNrBimcvLnggl6zPyCRh8X1oobok9f4VtfrMpDZ8S+DEfmrGJBvmfOOcjzwyzTTzeMU5c3LH50Y9tuqgzq+G/06EBsCRoTis4sRUG/dNn+X8oJ4kZKScEQuoVKTJjL9xjtgj8NPD0d9uPUORlB4AP089ChHuBeVcAky/xyvBxU+dVBngz4bCVIgXO8Eiy+2Hv/RVtmFsjCtmBZsxPKd9L+JGBXbq30LMqW9eekWhsYqm8JQKHaASH6xpjKWw47viK8rPLHBeMgeZ2YJtiDSqvQAkdLdfklHEjDMhePHFTSrIBqWwOr0lrfNnt2V98d+x3ggu9s3dkC+uEoVsAeIbamQhZtLjMT37gIlf8uUO8PQKVgAT+9CnZ2bim7EYp+5PdzDqTY/JfEuOnbbZcved3t43+6N3V72QP5G0y9zTealbVZxCAaVGehMOnSx7CLAvmxtt7r1Ye4iCn/8HRwqjI9lwoAuwryooKgS0SqGOjQAiMeFyzuqdSJlGryeo1AKNlYwqiRu/PT5oiI3BYWBH/4cI1R3/J5Bq+W5NlPWGtR2VJTWK62aYzp1j9sS+fNt22gcoJUGMIS8CbtRaBrfkmuF6dcw3ygSsfxE7xn9Rad1Rgjm+1kynQDOc71DVP6ZMrGxZnJVz19yLYjo4cR6TEmKsLIIe/NqTc0QRuWQQY9DEVUSSXYHbSU8t70FQwB6vUQPNZ0BZS3Gk5At89HrzZOpJ5/tnQAiO5zagajF0F3XrZDqmGcG5yLk5OTtMgx3KSjREbd/blEQDuE09hAJman2foCrHw670N8eDFesj95y2x+BM1mXZNxlOR5TlT56XZmqpmSchx5x1Uch9hOcsgMs62tdycLOhaSeAbmo3rJmADxRJmmMWAPWyKPI961fVQUg4FHV/GSfmQL88dAxfdaABL3x/ryFvi9YuzJsQgb9SQ3gQ94falgqn7AwQZ7dT/dGC+Mv8R5juefCuAnK0ikXMeGXoeFdiHyARiWob/Ua0qXpLQkWbPSP1mRh25W2Bbh2llTdfAYKnarFAA1/yqMUZbkmZZe6ODbDg/5koSEMcRM13QCGr89soLUjTecGJeJkOGxSjXfA+sVX03RMQWbz+LmfQv7qVuqpzjUxReERBwf1K2ilE2jqmqFMI1TKhiaufIpAsxH3LuwvHAfhopSglnHwUqK7zsMHNlXf312cgCXnatpBCZM7nTZ3NPQinybLrWr+QPVO4R9IAbZrV0GHhWLlKHMmi1vh4eNU4qTIiPz2qbJd8YbyMkoT8vrjcwqZgpK2Jt8yzwzgx44SevQ9jSQJQiypKew8IHBNQB3NLPeDS7adHfGuh2/NibL853qmWmST0dpn60p8ziEXQ6bS71OduceSPnZImdUHSZ0blygqUkRmSfAqFXPLgXiaRkKdZScPWELUf+J7hzNpnCM6G+bw3ddrzZ7H8SJG/02bjZlFCibhxPrRCF/1h8OHumxxLctu38MOW/VRp8kdCPk3ZX9o1QEcs9B9NkdZc097wC9Bd7uVRSCjxYFGw8rx3MIV0z+TVVrz/yWK/nGTNAtfT5tdSmv643rnaOtQW+DKR37Ww1TBhf1UmfAATg9nDvl6XDdDgrcC2TB0wMtYH5l95I3n1lj2ijJcHo7WLhHOY/+nXqD7IXHvl8PNPDijf55WjQp/bsyT1u3i7bPmVo0GzfQFynVO7rOMInONknaN9p6jUts+aL6Z5OX80l7JwvsT5fFUK1SnIjCQ0ScGsIcNgqVByk1H+WlFHPfh9Nm02p9HfICqTsy+OsvPiLjDjHtv37N4HQrUKw6UEfJHKLB7ZD1XegxuXa8Ndc+vdWXoCcYVQ2utfii4eNUOwlUYF1BqJPcyNZ/B+3AbGd1FMb8sdagZGXPEKPQogL5gpAWgx6C7bWvEg72/z8l6m75rGVTjyhEOrhRNJmts3QsrYiJ7RMzdQ4nV8OGWdMMirWwqICfxyWG4mZ9AIka55HrDBI5NNURc2EcKQLXwrcMde4CyRXA/BKXWk9mZ3y8a6qAqw7AvgbTRXwIMuy3Oyqh48TwQlc5hKeerMDZ8qRyJ7vyvYKMR0AwrF7exkgZqngDCssr0+nzsEtDktFLbDdtjjW1ldI5FX6I4JlC4b0iBAqEKnaOP+/N+IwDioR2x17yer7alE2d29MRwOvhmpvPHXKkcL/fhiUCg8EI5aOq8Qotzx/hTuzaSzCGlkRlvpGWh85tOQoEJrTExhtnWTE5+Vh9lKRayYqkFQ8BT1ubRwvmfD/9JNuG9s9KeYuvIoEGKuGnw3VTMGU3EXpjIHFT8SvGVMWu4nzZtURv8S+hkPE1wYaBkDkgF7UEUuKeFyB3Sd6B7jmQI8KEbhqoqU2Oey2cDLDy2xsxbQN9BbgBJCbl4Rj0ktTcx8nKDsIYOCu8v87EPHKXkYC00G6T7Z/MPIMSyKsWjy868rnagNqQEx5JgrGihrI+LC/Zq8XmM0V57P4RmZPveDpv6IzsUbcMtk741v6J+nZYe7+ImRXh3kbCaeD3BR58ML+ZOI75RGyO5a6+Xi2ZKxjEC03fxFp4GVIqVr9uaJQ/svgsoC5ASpMHEVV4VvlfgF+k8wmYp2PYWSbGBvMg2MFzsBtxM7/blxCgXfqiFLk1QE4wUhIbUdGwBoyoibvNS9ZPfoiXJSklMNwZDHOKEJGYm1NDoRj/8tjhNsSQAtv0AWH3eJLTKTbAOtPpKpQ+005rVG1ubvVm5Mthxbc2SlcoN5fFek7mVbL915uoHFwXgpmzstbIpubw8NyVgyUolA8/bsKU5SF5m34jgq4AwQFb/mOmu6oAtYbVdtKG6TQvf+RlgiQugzYqtx2PJahHZxs32Jivg04CnjKyWEmTvgUJVqDkpggpZ7x4N6SbTjiFpKbS+iAp6gmMZymIpo46AcNh8RE6DUmOky7sGhjKwwKO6o0KwWl0ed7bpMTE2uvm+zrVDsc7MvFDltcn2luC7Hnzw==" title="Mekko Graphics Chart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191723" y="1415253"/>
            <a:ext cx="9398540" cy="553339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905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" smtClean="0">
                <a:solidFill>
                  <a:srgbClr val="FFFFFF"/>
                </a:solidFill>
              </a:rPr>
              <a:t>9_84</a:t>
            </a:r>
            <a:endParaRPr lang="en-US" sz="1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84" y="178299"/>
            <a:ext cx="9405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81138"/>
            <a:r>
              <a:rPr lang="en-US" sz="24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Funding: </a:t>
            </a:r>
            <a:r>
              <a:rPr lang="en-US" sz="2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Incremental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funds (net </a:t>
            </a:r>
            <a:r>
              <a:rPr lang="en-US" sz="2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additional </a:t>
            </a:r>
            <a:r>
              <a:rPr lang="en-US" sz="2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fundraising)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</a:t>
            </a:r>
            <a:r>
              <a:rPr lang="en-US" sz="2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tota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en-US" sz="2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~$5M-$6M over five years</a:t>
            </a:r>
            <a:endParaRPr lang="en-US" sz="2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BainNotesBox"/>
          <p:cNvSpPr txBox="1"/>
          <p:nvPr/>
        </p:nvSpPr>
        <p:spPr>
          <a:xfrm>
            <a:off x="182880" y="6940948"/>
            <a:ext cx="9191307" cy="161583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/>
          <a:p>
            <a:r>
              <a:rPr lang="en-US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Note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All </a:t>
            </a:r>
            <a:r>
              <a:rPr lang="en-US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fundraising projections are calculated as strictly incremental 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revenues </a:t>
            </a:r>
            <a:r>
              <a:rPr lang="en-US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do not include 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Youth Inc.’s </a:t>
            </a:r>
            <a:r>
              <a:rPr lang="en-US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existing ongoing 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budget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7434992" y="6899275"/>
            <a:ext cx="2189162" cy="396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" name="Sticker98097"/>
          <p:cNvGrpSpPr/>
          <p:nvPr>
            <p:custDataLst>
              <p:tags r:id="rId2"/>
            </p:custDataLst>
          </p:nvPr>
        </p:nvGrpSpPr>
        <p:grpSpPr>
          <a:xfrm>
            <a:off x="8335690" y="1183386"/>
            <a:ext cx="1065676" cy="247652"/>
            <a:chOff x="8357195" y="1299089"/>
            <a:chExt cx="1065676" cy="247652"/>
          </a:xfrm>
        </p:grpSpPr>
        <p:sp>
          <p:nvSpPr>
            <p:cNvPr id="10" name="StickerText98097"/>
            <p:cNvSpPr txBox="1"/>
            <p:nvPr/>
          </p:nvSpPr>
          <p:spPr>
            <a:xfrm>
              <a:off x="8357195" y="1315193"/>
              <a:ext cx="1065676" cy="215444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spAutoFit/>
            </a:bodyPr>
            <a:lstStyle/>
            <a:p>
              <a:pPr algn="ctr"/>
              <a:r>
                <a:rPr lang="en-US" sz="1400" b="1" cap="all" smtClean="0">
                  <a:solidFill>
                    <a:srgbClr val="000000"/>
                  </a:solidFill>
                </a:rPr>
                <a:t>Dummy data</a:t>
              </a:r>
              <a:endParaRPr lang="en-US" sz="1400" b="1" cap="all">
                <a:solidFill>
                  <a:srgbClr val="000000"/>
                </a:solidFill>
              </a:endParaRPr>
            </a:p>
          </p:txBody>
        </p:sp>
        <p:cxnSp>
          <p:nvCxnSpPr>
            <p:cNvPr id="11" name="StickerLineTop98097"/>
            <p:cNvCxnSpPr/>
            <p:nvPr/>
          </p:nvCxnSpPr>
          <p:spPr>
            <a:xfrm>
              <a:off x="8357195" y="1299089"/>
              <a:ext cx="1065676" cy="0"/>
            </a:xfrm>
            <a:prstGeom prst="line">
              <a:avLst/>
            </a:prstGeom>
            <a:ln w="38100" cmpd="dbl">
              <a:solidFill>
                <a:srgbClr val="00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ickerLineBottom98097"/>
            <p:cNvCxnSpPr/>
            <p:nvPr/>
          </p:nvCxnSpPr>
          <p:spPr>
            <a:xfrm>
              <a:off x="8357195" y="1546741"/>
              <a:ext cx="1065676" cy="0"/>
            </a:xfrm>
            <a:prstGeom prst="line">
              <a:avLst/>
            </a:prstGeom>
            <a:ln w="38100" cmpd="dbl">
              <a:solidFill>
                <a:srgbClr val="00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200378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" val="Boston"/>
  <p:tag name="MEKKOFORMATS" val="&lt;?xml version=&quot;1.0&quot; encoding=&quot;utf-8&quot;?&gt;&lt;MekkoFormats&gt;&lt;NumberFormat DecimalSeparator=&quot;.&quot; ThousandSeparator=&quot;,&quot; NegativeNumberFormat=&quot;1&quot; /&gt;&lt;Font&gt;&lt;Output_Font_Name Default=&quot;Verdana&quot; UsePPTTheme=&quot;True&quot; /&gt;&lt;/Font&gt;&lt;/MekkoFormats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INESPACING" val="2"/>
  <p:tag name="BAINBULLETSLEVELSFINGERPRINT" val="121685427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INESPACING" val="2"/>
  <p:tag name="BAINBULLETSLEVELSFINGERPRINT" val="-35259356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INESPACING" val="2"/>
  <p:tag name="BAINBULLETSLEVELSFINGERPRINT" val="70062461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XKFGCqc1+ur/ZLkecd4XTqvvOm8VaMh8IlcQAPeDYyK2OMtpK+24CiB3AeSxhw0KdXoJ8hl/ytOI5V4lKCd0oFaFUw1zhKmdjFzcPiyF+QGhwGNC+dkqt0+49kPjoOFAZOxIBuZkZ6J40qm4xHn4nO5cqbzG7+ZFeTQnACT7qKQu/zY0SrgsTto1UJqMVCV9ya/BZrJr2o09UsqKqTdHpfKzop2+xnOEFGwIViJhKMVZ75xpNMsiDicMx8RQ0wskx71tPJTWxqqWg9/eyLmhHDv0+6c2qUZZpcXdDlsGz2e5sq6EqSU5mCxvqwH2NNcptdnLlDSHjcNE9rybWfgVpUwUpEBPi5iIDkoLKIMbzhxqEJplXrgQbwpdwOA4iJB3SxoXjpr9f9E7lfYflyVzVFI0aTgEC3Xm4ZazLLv1rTP1MOIGZWQN9AsPYGy6c2YXQeIlGiNWQi4gxAWWRx+Ta3Hk2ZZ+gEmOhNsSX/sY+thoHGFe3AKY8lpWtEpm+hKP7cMJKz17KxLk5Ge7ulk3vmuwXbkFgAx8Qqq7X2pX59ntbfwCReXPi5cKWCCTtF3HuJIziBIMuQsDJi8u1fezQ6cKOo1MEJ8ttTpyCBZe65e9tWEiYPjKgb8d5IWUQ5kS43hr1PdkJ1vJnPXU+t1ZveGtdJHmohFnB+uOBCHAHX9N1/Yh+OEyETUf7NndYhqcjyZVyfFN+td0S0laumkDPu7VZpHpLGcp+Zf0z6WhqrNIlnTc0z7gVXltSLNUGHzYoDA2R6jYDDYCimqR3jCDevAgmj3Ve/xLVvqEJYEe9LbwhFRqMEqJKl1jMPyOCINMBJLCEeOq1inLVvLMv9Ghc9GWM/RLwgsQaCut4kGK1mhC6c+kmnqs5btP+0im/vwUQc4QAiVZhXRf2JvXM1RRASuXRqVciBnZkdjSfhcAqFjIUpaFrvVSmwZkqPwucHGUZnX5gYfwQPxEu+rjav6dpQqFiRWhVsnHEYQsoXv7zkFA4rTpMfyZSVosTWMYxfdpgw1rybn5ppVE3N3eVJ1F7c4yZ87ak2beU9c8tMdKUZCxchL1o7/s+TuNcxitwPGv0m2hBV2iHeUcMTlOEbKcPruH10WtsRQfe8Jv0ZuCpG4wipKQnuoUsGzGMRi8utxt97nhxcfdpL62llCMhgXgGDThgFXePpf96MVmAODsQoLhsN5LTxlKel77AC4UzqM4xrKZWrzGB67xB1dqXhYxo5cdYJCt/nNpMezLam8qaWd9gj15GHteNl5nlO++OT59CQuCa1yO7zFddSBR5H3RwMcOZz5K5Cck8o6SsgUWpzFOLoHUuRPWYTwi+Guv2NBODr5M2gnyfSimseffYQ4U4hzp3V0oG+JKuRDeh80pVBw5DvLOMoDOJCOJYr/RUbiFjrmuYZfaQ6nOxMwcAIHyiaFGXCrQq8Y2DT7IsfQBDNeRJOziesRweK1fcpZAbMZvdsIPGLrLMNqPWYPBFJMWXt8YmXplTin2I4IpoApX7mqBFZXhsGXJ/PlPnDrSAvjx2R78BvlGcgD3oxPrKA3BfZ3nnrX64nWYtr63uqhNIdjU3UhikPaJu9Mga+H7l51HN4rD2xWzlkE863KiQOYGypi34HpGX5Ss7OeNvjnEtmlqif/f/EjMBGLU0hh96aK7D7RuK94ucJUAO9fYnR0+3ZFry6rJKf69aeAI5fTUPZUeD8wLdPTK2chDy7wZxqk5ZnCXBMM5xfEbm2BsxA+SeusSlASsjJWVPR0vZH7D9vFmothK4a4C6oQwM5L8XzWE+k4yggCit6YeBifus9SWfCu5vOILRl+2pHZkpj4zU9xan+M5q2y881cXHIqgM6qKybe40aytbJHjk5d33984L8DMgY6BNNCRw5k2G+Np6m9/FMzJOAxVoPjksIxHhuHCwYBoHHLefDFHoY+pKYOwJ16a8pBqtG5RTrRnoBrleS79fJIWVb+6uvtdIpgTXsYbqsuXbZkrbOr7QCdAlKjCUUohtd78EgUsYIXhdj9iAOSN9pXV2nJwSmd2WgAcEL06Q/cmI9eNjKMeUlwbAtE5GDTj5WyEIlW4qHw5TpFZo4DoJkLmPlXnOMiVlBgX4SzSlBLmUPf2CDrxN+PPGH42hXHbpR8sFnnRp1HiOYz07hPLwiDclJZzzji4me9BjkpAWDqf3vMnvwcpXtnt0IRPgTYQOVsftWC+xET4BtjNb9z29PFIM2eZMzN6wVsxuLGy27uQ2PoXcMHezxfb/skBFNrqFBmjwbiVNAkzDzKmWXtgIb7b9gLiOgOr/YnSveuztyfsvxMjJQODXk7qYgstyWGEXNwbn9DdJyj9iJIYcJ21EId4sxSt42DDSrDAmEEs80MTJ/dsuD38Jfd9hFCT1K8fFNDBp3mmqYYyyrQ6Io2rIZPSGdhunyIcevIHanNjRuqWDRajeuM8qRtakXWf5JQ5kHY+ZWnQJowK8To/vYihnqJWkVimnidABOsm6ARq6L5Myf/i7+woC18rxFcPNSQoM82CLGLp/GmeBWNw1z2kdWdMjWN8/NVvifNQKxhQ27JK7qKiSO67X+G2MWnEHEF56S6m3eQKjoxNx6MkfaWEVWzV87LWmAiWj60rPqbzu44uDG0eLXd91Nkfw08sqdb9wGrHlG/oQPw8FPExRjwsbQ6S66xNtWeedx1ooy9KSlBgmIugyA9gLlJHJeimk4JjB0oyIn/yJxR7ADRRo3f8zifUv45iht4/YRZXKUiKSCefYIgzY6MlczBQ+PG7dAtyKnnOcDsfvezRkY0PgxfvQz5glKZo7EgoIG0to1HFdMVMW7gp+o3aBPe0WcYzhQVwPNN8EKT0xeHXUS5mLnTy6xQnZvxPTfDY5thnvVAbkr8uRxU3IC75qzru/qU3RLGDjmpkPkhVCmazX3/uLN/x4R0qevkQl0Ctp/nIzwzCsJc+bjmUf1JN3BexliiOblFe7ii3kBfu+nPVmSL3r7zXd3fTEFiVvEJDzWTLQstznJYijjIynK5/AZFTXWuklpsHxemivBDJSEHVbHX2ja5MUdVLLgbt0M24ucEJm3A+ixuNzrCReI+2LRwZyRULEQKTIjmPAh9v+lg1ooNCji0k6wM23sjd91dxV9fry8ORh4T+uJqGSED6H8yrYpGEvHUGhPmagPlvmu8Dfo7cdIld1g2LANjf/QWXzQ4AAOxtsPDW+UBfnDRNWRyICY3XGCSvZV9z4w5WYDn+NPrJQ+hNkGuLMPkDSQ/WsrAy7KpD+i/XkLiWio9JqCxvktpZVUOCvLWgENppGOCYgmuqbGJZZiZu6uN+Ndn0Ypadma5u/XH/avzllPJyyAw+H7GiXAKsk1dNPBUaDFOwvTtKOw0CYMhHZg/gu1CyybARZNeXB9PzyMXrWvf0HvbzwoDe1zotw62cBQL25yQv6dm4BFWOuGPPdkrI+BVIEKAG9Tduz8+p80sOfoMKkgPfjdH6lCBA75SMIYhHJeEGAgsbJp4seVXIjD+E1UXijtXqrwJAvAGBfeKdllfvpKqvupYyW7R3qe4KOFRGHPu+99AnMbbn/6xXO7Arclc8QM68cvKNk54pSk1maOyORBXN84Gnf4LwLS/ZIZuPEUgAXcaA95VEuxeSQ1jZQdnFb2Hzn1afcVGQPm8adfBMDsydruX8cD4nBwf2LNzF2Wo0Me4Qkdfg9Ra2fA32m89+Br/fOyIWZ2nwQ1suib5VSlhrnArMwiT5h6ke523M8/MEnqGnKmaEw4yjg3sDla0kLJUCAFBp+gT/pKOoWJ+Mo9GEibGAhqR6eViWHi9gfFhUx8lL6D65RCwCqytNJKA1nOOlUz1obixf2rgE3S8ErUdoYFVminn3WTq3+gUr+XJ1ZM2yzULaZSH61kJSvWMPQYRf031BEJEjHZ3aRhvLlXgenW51a/b0iNgVyCrPu9GLqQcsTOx/FnCBfFtjMELoLAHjS5mKpjQdMT6lCMV+NhYVnDmHB8MkPaWb3Kyuopz6s9/NtbJASf7Y9eGQmmLyge9+98eqiwpoDQxvbfMubmFhnsZPpTc87OdaRlhWK+JzkLs2ZeZ4Ct6wv8TWm6oaSind2+HGAu4W1RSm21BNiD7uYDBBKtpF4gnEleX1VozedMywN+YX4D5CA4jULHr53z9D9adzl1SwH5Ax1Umm182Z89iXwVnKD0ZngEHKD3kXO40DDpLpj8WIPoIPAAKouex+NHT3iO3xxIuXDuVhKcDLMaMC/fgueKluHc+DmHJY1o9d5lzHX2+XNa4uhv4rA12kZo7gsVFvIEQh0vmJtlo6BVEug7AOxvHDzLNgUPz9lgEVtwtlHkHJg+Qrzx3aroHtmW/jJD9wefq7WOH1Csjih92exvAp5iEMKs7wpr0B3H8+4Do89iUFKRw4459s8bUtXXkynPGslV0bag83RPSkeXL0XUGP9tjvRCdpdY9bhZuW3iVTw7BQf8uQqWjUG6GqfVB8Ge9SV1qMBMTML1KILnzfgGVaprljrusLlTlVIN7uDMOargW9a/dsXejJGKvnf+/dsZGODbBOHGca31RQpCqXwz11JSuSNpKLVxkra/LV5M8vgci/Sh+Pfhvt2nPcz4LBsL0SLPMEoEvG62IkBfJvt1eTycR99IONWCQulE3WLbmqa1tk6BCgquec+6B6fIA7dIoPaPSDfD4ZGz7Jk7glYrmhoh8sGMh12gdMixihro5X0wtgC8OKlGdTNmcQec6OEpEYfCXMLxKrsQJUfrjHeExC3Oy4EoUJEWQf1RbuVpaI5XznKsPTc2ZpicCV8LeOB5xkJQCW1Pp+BvULDCzquRW8FQS8eGmfJ9j0/LoHcOeBo6Aks8UI7h1PnMBasmP6QlY+nyAcyGH/jESwvJfqMse6cUudyoP9Hr9I67tv1baySALeVCXjcP70IjJgjuYFHiqj6umytERnBWknugzRkdmh24DqZgQOvfzzFk4TeT6xbOzfpKAxdVAA4tOwD4yAeddI7j+diHg6aI8LOy8+5jwh2ajeRFCApcyol3cN5F1fPk1y3efNw8BpD8KawJYibQchiRqySvMlgJWsxhuNhaB9kdGfsRixr7ppg8CloiTsEU980gvNFsU73RqQEs9914EKfrY5asYm6VgyQJwJ1n4kbk2WZVB4dD9VCVe2n3cgpWTC2OIwwVfFqTp2uI1y6AQjbUEGJX9nvDr9km2DswG7M/G8e1DKOHDakoH3wv4uKxw/k/Lypk7An49yxWoToRmZ0GjJaVN2WeKK3RuGO0r+QQygecrh0xFTR3FNWdD90AgiCek6mSVgXVjAk0NeND/1U87Ybf8xl1DHG8Vhf8l3OHutB0ueiL7k+2bk8Fmo7Dpt2OuW0jOcBxZRpvz7yigYI8B/466nbwrRP7voq8AxMe70ifkyAn5cQh0GtUrmzx1VHcbjPObjm27ODNSuhT2ylM3QqpJpRr2l6zCfktUXcgFX3Q+8lY05qq59SVjiNu75ue227cJwU4YSHwZvtxwXHfL5x/5nqpvkmnem70dIvyO0yHRcLhwHiUaiuYExLCpsn/7SJBvZM1TjK2Tst5+VCNgAOE3GUrkj3FoMrLZAX+wTN3Xt2h7h381r5pDkJwKe98N0uKy2fVDuxeHtTxv26yifg2Btktsg+QLFCxTk66LV9p4uSU2H+bQnncTa+ObJsZixAmuSMx0NYGRCspUIYOq4g1oZp7C4pHnXRLAeKGsmI1tej0NQPH3+2I+BnQ0unwugMBOgchs6keb1H9EEhYV7uIat0IeX6G+1TEN3pVUTLTXx+DypFcFhZ1te0PALxDk8QQq4L/uAwKI6ryOghyreG25Xt6DD8xHfKKq56g5/o9COKOXtengaeWcHn43LF/gFdfX8OvNtmEOCKBX7mr43QfEz0PonoyEB6F8hK2+0Kff7S9s7BI/P/6os6YxchVcw+02ihmMKqfFgeXeONsUbUU+ULjPt79YfLbQTuYKL/ke68Perim4Gs1ENnbX7bm4iObn73sP9MTD9FDRdInjIjQQE1KENTxepeW64rL4uw6YQEz/2hF6UqCKzsbIdVY1z92MDjt9XCqlFzkbvne1MkdhMl/pZASBJpDL15xBOs+WkEa6YZ8cNBn9asR8Hva1LCOzInrHgnOcVn09fWAJsNof8YQer9BpYDzhJ8rECbBTaT6nTaMtb5SK1D6jejk8UdtJB6dzJSzoPtcmGTadvGfA34JJrjeqSZcP3FkOPNF8nTrzE4fF7suAJGNoSTWT6KNjJ3J0aBc5v154ziAP5jO+a7m0BMxv/7kcr9vPCP7rBGiXJa4T/2HhXoF0mvaKxDahQM319qLzb9n56cXi9NWFLymTpUi6ISZH2j23YOPceLi3+PUEPmZMQnYBsN2xLc41ZMNmiAN/kwS5gCn4cTF451Tk/fRSG6u//2zLNkP2OrJg1/3/7OfDtlVZ1P6XKjeXLbYT7VgcFgULR6K6VlWvCLaLTscWvYiFj0vsffVgPx7LRFLUf/2U2kitUOQlJFz/7qTI54YtP6KFbJlCmm0hUa+mrSMsF7nS79huxWLmuoksUKa6CnhuEjwqV9Uxm/wDAVaYnRgheiJzVf9sl43+OTNB+Xn2tpx/Je/LAA49+gssw+jXAQhBIjdAo0nLGohYpHGh07O/o2XHf4lxOHVbqrUOCoxuGfVfP/D1Uwi4NuogczpjugBFoz5QSidzecQRW00QaPM/SpPym14Nh7bC7W7IhSW4LW1LoBzbh78bbtsPO/LLtSSzWn57yeud2BjVitETK9D53Rj1/E04szW9PI28xIRdEmo9bR3RO5O8FNTLCsjoA16n/r9MJSCzZfwL1pIwvaloL+FijCY3GGNq6AuvRaufxSpJ9qsH0i8rKrrSvnrM1W7eQA6foGJhY8uVBtSDWc63VYT4gOW5veSp3HZXOYgO3ahZ7r5HkfFJsZAm4NbsJN7rYAUjPfdMLdb25DFVtKXFfqCXib8DPn8kc/GVg4rvUoH6i2Ynu7IWr0EcxGC0xFrmxTOc1EeMws7ZC/aoj6qHz8eDJo4UU8ceNmpJhxObDdJ09QeWvoPHFB2Fe7xmNWXvmbwrJb29ujYUasW8Ej65aQO2DKyyaDtyQrW3AYqxu88+WFwSGrvHZ7sZLPv8RzXftu87QOt+Bu22RNlIhKHZKNEeGLHvzYUfZiRuKXqEn/bv+9+R0TUSGico9VC51O1EgdOVQebxN8obt3sHwSSTJDtSThYcJ2YwApZ125q7tHn/KeJLzHaC2/tGu/ROfa/6A+rRXsEEHaLkk6yANI1RtAipsagBkvx0kdpxdCbdx9mQkXW/EpFy7R8bkS36kDu6qkesQVx5SL/vL/u0IwzPgBksMVSkaZwV0dm4up77od6KgtgvFXmwJVf2FQ1fiwqNbt+Zy34DR6fF6/B2m9hBToRfzu439zehLu20es8L4I9ovofF47Dp0J2gh9hmJqgl0d2X1/L1s1mFW4kHYEQvWv9vtRMeg41o28RpTsSzSwoI0BpduYYtSZZ0tP7sm0doqaitaqcekzB0AKUEJa6sCN4O8VUfqDChl8VXYWR2GggBA1+ks0K0jDYP+GGgT174CeaoKXgrwYvG5tmBaoN1bVGZT1d0T3lOH8376cBCXX9Uo3X7dqpr4SjvbBEnDmt6zNaiglI4y0qcdKkWJZTGL43sfposPvE7HFY0piddVfet/NWCcBnURUXkV493K7kFKn0GVNsvnaThRWUpBmK7hFCXC00KVs9W71zyC3d0Xg3zaCtoNzWqS49DDTfeDbdVS1zSs1z6zbeuWQetZduR5hmzPGw5Nz115t++Ot5adtNIUMsEpO/5BkDI8cv7UsUA3fEVe9YY9dQ5e+XWyBYgax40aMplk5QXyw48wFwlrzvMDXueW0kMhtJdB616NpG8cYzCOM/W4bYCfGRu+uOMXag0anzuF37kljvS5/+SqIdodgc/CvtGnJJgM844CVCV7XEfrIo+AOJ81HpfJ6Jy5uh5N59Z/DuC3kb4Mih074ttsoUF6ymX6EaQ14QvqHH9ZWa84PQzxugCZo4cXWXRXiwP5g1FjH2LF/vAsyGjLaeqU0mgb07u9dsbCocPrsbnY9NJHm4UicTAmBqfz4a/zvOF4VAwYqezUPXPePz3PHOw6CfnQUi30ytJ99Qf+vVsUzihEgSQPRLKi6MTlFOwdxbgq1KmELb/0IR46Q+gEN//Fu55+V+T8GmIeqvg+KJW3AkCwovXSnFaOU9dnEfj5r7gFA6ah7AP0MgLiyQnnV/RUkRx9QI6eac0wCjO3f7AbXkyJHiGa7CDKeApeajlopOmr1hYv9H+A9f6CtI5hPEXUgq0UlNk8KTwLPl4uYOGCxPZo9o1HZKxCAhA/6PZs1luMMZfVWaQe82PtVLcP+xP8nH4QSL3OBS5s0sFYDFlffJMQG671ideq5xJo11tK3+VFRuX5+RfBKnVuUQEo8A/lFvdlZA8EX/YWdQjbunlKQVXyNF4sQMBXvQyPie9kByyIdXLUWaDOMcQesQ6QnbcAkGannCvesOpcuPZqV1GT6ez0p5KagPsd6j8x5XBeueuk76fPoBiTTqYZIYGVfkgHocNZ6GaO87yn8qmleNz+KMGdFoYGCyH2OXkwvkNEjR+K3m/7czsSXzK9FOAQjWssnvv9U8/T33SiZ+gnOY2aZfuWPSNbdQfeqP/0lNSQSWw03uAJJ9xSIrO80oiWE3OgFWy6ekbf9L6D0NVsenzg0CKH85Vvfrtv3T+bTIoJZKvFYa0WU/+QnLu1dcnb6+NszrZXK8OFL7TQcCAHovmbkqG68yIIPxCntumgXKdwM2bKBF2c6dbmwHGA6VxdBwSz/6BU4SiycLh6T1ltxO3VVPycwZoRDE6M+uZ5qvs4G4Xx6Zr7AbQdc/gyeCnATXU5kgM2F7spGUg/GXmqnvDxxc7/IVDgQWi9uvV2hTXb1Ahb8/ThNsqw0kNkwk/NkQ7YkGAL7b5+QuYbtniHbFqo+ZPXzH7zFwzPrJQ1bDHCgkK0ZLO/Q3CxxTKBIhSrF+g7BaV2NkWSpfFX0ZL4gAs2dp7kRlnxnq8Tbl83YFqIkjqtdQvFVtq2cxAQ6A8YeNNrhbJINyGMGdJWlWoyxRKH5ST0wFtybDwpXPPiX3nSMWTfpVhgd48hL/v6NXgHwWVUTaeK1yHkJwR2RzygBAf6uCBXBF8YDga3uCLn6Q4KstTYQMUPDrOV0msyhxAeHtsFNhmTkZFC2YBzX41MpVzVzsbjfUV31gsBwOaisgG8ZVrYpcWPNXrKD7B/BYiBDJHU7PbMkH5K2Sqod5S5/C+35WodJPfCNqMQldZcdGlafkJF1mFatWYfvCQHnSk0ytM5aKYUSf3eWDdtBXBhU/ruDC1JOjzbteUFC9jlRuzYRiUxFJ1Zg5K9yqw2sLF0j1kfxMGoWNp4Q/keUK6a/0l6JGbkvk3pf/1oIdw7IeCywUNQ9e4mTjKZG8x82iGeFdbX9qBRcizs08DA51hyqPFh92SHdwccb5lLpNTB2jgs7dfAmIDXu3uNyBsAeFoFg9tz25p0wjnFIWnIesbm3+Y0vA0sq0O0O/tubIFkUrPCZtByfriFWXnCdOQ8YcJigNNmvb0uLPO/iPzASPaclEb//0B7iK6qZ+NZ3UNNqM11YpjAoQ+h4bv3UGpKezxPY1jiVKHWnb6JrTdO9poA6LhT37L93UhOw/WPtKvrGvbBnxINU/VC9UzdVSjvocCMQE19TGSEyBsHuDqbYhmHL+EgnLf4Q+2FBsgJ9xv3ntisR8Au0A1tlzS+tsJ9pSRzhi5e7HcGzVLAAS9jD9ROhexw6s2INh6O+F7dt2V9/prVz6p1GmzxcqgKw+ytNTLBlB7pXmXeNI6BNeNu9oMRHkkDvU2nvKg2kjdTeKEzJKk/Mef09+c6tLA1FCzpNEDC1Hi446itzIpWpTO3bxivVRuQiRJimJiCgWWliSqXHc/Vddo4wEkwiVEaL61ZPk8N9k/liOEbqJ5auLkv/i2/tEhHYsVeihH67X5NQVcp8w+VaauzLDoD+1D59YTlVHPUPHJuwFNQ0lmKWRFSmXkBKsAFUnBfSGkdZfBmIlIMkd/tpqmS1Qx+HGN6nijZzhxgq6yYAXYbI+J71M1T3UzI5v5Fe6vdHyLFso+bgJnZC1Iihy/cJ4JGOs+DVuiNtEUQ3NHyiWCPD/xzW+zvJLyhnfRFESJ2aLWJVr8sP9iUR1uqmvm2XeG/S9PEoRUQsinGsxARbwc4p9ofnf0dYR9D9LFLJkvCBwBU8ArpSjMM1eMTHHjMTmT+QMCHzuLAG+vuVpn3fJQ4jWUNaBAnGwI8C8lcPOanRFyfyIXhBPBC5uQNJLlNeMqsao11GCb38vgrf53ohgjFG6AW/TvdqGUNeQRa5EvkDUnNM+Wewk/A7I228s/6sSsJEngZ6v9+oSRhYUGN44jQ5oMu1sd4/1p5JBaLnCCnx+amxCEZrU1E9M4XnYSZuEQA+DjAtS8GZdFM0Z8h8qZFyOJ/lgvqokF9hhzVoEpmIiDStkQLYrD/5KN/k+d9M/Iftihn5mnZMcQOGKYSZZTWpfnUfuytKCmTSrVGy3xzyiRgy0lmPWYn7pUgfGBYs5beOcfSEUqj6wNrbyPRsEOHb6jSIfS1mNqAymlqvuPC30Q/z9dQQvHKZ/+ifTrSucoxXwAbWbgMB6YURWmvoEbax9FNi7QHgx2KPugHSXTH16Wcb++ylPIhFjh8paXB6DrOZHofhMYbO7n4IExNKi0OmKCJyIt7eJ09X3R1m0Cx4ND6unBuMj+QuE676+1Xct04Y6q7v0W4v5zAtZ5t0KjJy99TqifvtjfFxCCONeFlwW7qmJ6stvtnc2e1F5CT6c3kRPk98GGpF4HM7q8+k7zqbL50ZgMtn+2kyG3D6oxcukt80i9n/2YHAVVqiJiWqVexXHzvqaMStO7XP2H9d6pUl9i/u9LQN5r1KQDzdZfcVmvcixQTiypvqvmnlDg5odSTpr66bLRiGgkfN/JLafMPlANuBaDWA2M2glupv2C7yoivusk11uhjcwI9yGCkiyhMDi3MLnHY2FNZCkdCPaP51IeRMpqCBx54S6dPXiJSnUhX0SH7WrC9cK8Lm/6xQ+TRHCRmn6XV4ftESwScKIcs8+Q4DxT6KX2/FWOK1Hgw8fTbeSI8mPcsZUJnL+3tlKFMKYjNOkp4KvSXSzzvkQbO3PDTAM+42mQWWlBNyS8qlW1+4OJdQwrPoQ3dO2AC4cKhbq87BU/TZ8LHRFmimuPwLl92qYJg3+Zot4Ggghlmcn9vfUVj1inBma4BlqRBQ7FZSRhDS98ftIDHbGLPwyHttafG+eXOhp+HLI9gIuh3fF3eMKw1LKC5AbgUcI/I8fmc8BGOnosPc3qWc9MAeLBMnBhiQ7eiI5oh4NzY5mIDBM9HxLsY9rRhkvUI+02gXx+i97olgT38uPOj2JG8VbVKaRUV1WNw4z8878QO9tvJLUVXZ3ceyJKxwWFvDnsrcofAxatXESrw4A5cM7PxYzFy72FLFeEl6RkPT35EKoND3yCN9oqmzXhjLzeQmb2mv1hTGKiTDRP/P71nNtiKCsBri+eclT3SgBa2VDZbYJ7IO+K7YDXP97jOPrXidIQhz60gPR7GMPmCQ0CsAYd8+P/u4XwcWZ0r7EA1TrioCa1k9/0sr0M0ZqLHFtS4qGtO1cMs/t6etip5IvTIxVDbZm4F+Kpv9pJufK+Iu5+I6m1MTrVaPPPwVJvolBpYsXz7X1hPQWsfDeMIYW6vuUFx/EL2+cXCPavU41alUEMzylQ5TaDTAXCXhhqUploh4POBOWZwhap+TikIssOWDVT0DeXfMZ+p9rqwNPNMgTuyDQMZF1A4145xpf8yTRKYuot7OWO6JTnOgtXlLO0D7X1b8qfo98FRLVd2EzXvsN1ThnZ4/47kJiOEOmNUGD9nTjhLF20q5uy+Y4zNm+RD5qM7hHwTIN5/qA+nFzzL3K55QnAM2RjkO4RDjG6zyIbF6dknPZP7QNi8DvfMxHXzXWbR2OsQYlL6/tySlOC5JHOS6VFH/8LdY/UwlJfgLa7o20y60BcfM+HOMK8qCkA8HKFKKtZLErg5b7ZMIy/+MvbhQZEqLSYjs++RQnTRnGLron3xdR2iBqF6tl7oelT4k7zXuOleaLBxTk0gG9+q5IG49nxwNTliQnWPlAXWYBNz8PPP4H4y3m37RMD9MjTfHPHfRKc+2afwwNr/RTNjfBPQxobgsofNLIo2u0Cx8RB7jqsUobJVfbNwZ3VC+sX3dUQGL4caOtYcWWw0J34AoT9LlOQ/hmpoKHW4h5nGFfXwunIyUNz79sqtuusF/Md+eeFEPHZ1nvGhPGvykrgabRdqXofm5I953b/9wkjViAdsijYPmNzk2+/+fc87oS2YTlgm2qBeQvtiKO97PPBCNNAjJH3BEoRUwDtDFWqToslsqwrcr9veuOEXGqM3hJmItnEzuhkIk2nDVutdwwenJPgj01VDIwttZJJ7zkxhIwSat2b5jCQ+sVDpxsXhOzZQyuH/k1T78fDPFMmke6sugEel0+LToUNGkJ9DIjnUYhX1gDgEEQfiz4RORLgAog1HuJLlqhwMKvg94kFrCXyzA645nZhH74Q1oDrf/GIdvBV9tCUdTKVyUkLNlHCJHHv1ns/bdTJ0uHKWUDDzvtsDFYbpRlzEuqaBQyKCpkCnoofMJSjZG5rUzrlmpPiZWba1rUYc5fkd+0OwqqXusDmXVhHZz1ovjY3HgXkr9x3WsT5CjD1r1QWs/AvC1NyDUeTqKjk0uCjO0ug0ddbZ1x72Kdw+5fgYUt6jrs5ZSypHA7eZgSsbYR6/OChqJU9ZuoRl99vuoRcQBkm2FukRw4MRowx16XyWWs1ONFAdBR6nL5LiClVBmKKmin6TCA22zhgvImoBNqjWIn0m/CzPhqneUr+43TjqoX37UEP6v+jHdNXqYAbjkVmc40efkAn1wpnerKEOe0tdCspHZ3iIpL5W0UpMugSmFrgJaeOQJk67q3TVSrgrIkOvLiu1LkugQqTZbBhI12R97h3j6IezkjH/KSrjPKRhecsiPrrVpNa/gsEGlb+UBDMhw6IJxrj230NHlTt5v2tQY1N0e1Jkg6cpBORrJDGF2T3YsroVBCGT7amy7m6CVYFpk6lV3/FFE2mW5B5h9G988P0zmxTZHOa0VmTsDcygDjJgR4esGqKccQGZpTY82jV26KqMt+DkDGYxE6LOg79EHwnXtdZT8Z2711v1Gp06s8nAT3Wl07HcgcdJkYC52A74X+2i8qsDl00NMFAgZYvwXfQVhC2YigU8hw3p4XnnfytxSr6rbxETrlleQW4tmMfDlGctTnCjqafYmKrYosBZf2pY0NLSEAYkgPwJ4GTk7fzKffyouamCUBZaqL2NY7ueLzQwn6yvky1Zk7SvUwAJugUeID7eqT/cNJ4oVQ0plcTxWaetkdvw+lbKALHuFaLpjFBsGnaRXvu/rAt4GL5fhFfjC8khhnm2sWbt46vEKSPLBi5Rm/mfFRNHBiebGWQBMM8gbOB4UB9z7m++G8YWR6++L12cgK58URvsUClQKhhMeWaFQzmoKEaZHYrDf71Buf3cIjr0QT2ezatLbvyoneSyTvDN4BDZOMTUvTgs3PMGBHTKauktTPxQfOn8R0XhTMdAfhef8pOnif1Xwqt+dEl1jRGtIRXtI6Gfn1Tn3ZBRuQpbskMv+5P0DSa2ny1u5CRo82+kuxXyh8d9ZiFC7owZA7SkC/zX3jq7tN+qVQcHzKwRXx+inDOMv4P3/uDlXblkaAMuX12UTM4jHzhqAlViZ5J2LCdJFnZMDemRqWZinhjsUumggCG1kSFG60pVS+LjvtCQ2xnefnIO3m6e4Htwu4G+Uph8VP30Nj+fiYOsCJfJx8p2XmrxdcXTF3jmE9NTDlUZ9Y7yepTTksvnClirG3v5fuTcve4lECye20tQsx8YktUmV8aS8BDGLF1+Em1Z+TZee0dhjuCXMZOhkrWprb7ne2+/UKkfb2SVam2Af0U+UEuLVo+2dX49N9ysY56o9ExZyqSb1whD5cGHVOLUIpSU4E7TEYMoA/NYPHjqtuDgveU0lJxw3lZe1KOQsAtUQce0QY8TdH1PgHk+Ae/W077S+/I/6nOlvfCMS2o2W8lnL9CCybH/YOvGJzNeYFR5CxaVU/D44EzEK3qtsG21RRqqFZTXr54mwSCsSxQsqQiTSTAD1hS4h+KUezvaxES3ksW1Nnu1o5zgnz4iVTFMcg5MmDfcKwjUywTAvoA6JYgw2zdjWLInL84tguSX8+i+MwupcqNVnPDd8G7jTgzaBOXc+YP2xqV1sLypT6FeaSH7N/V4VWCQPduXErvnUwcNu1nSj2HDgK2tq80t7wxEoX2gwhZYuZgvPly1oofOMl7doHDTCMWajSYlcbdYnj/cWgbVVwF5VRppw7emJJaH3Lvjs4fCWovw40hl17ieVL6H4yCNDkZQIV7Au+KnTQmwTUGjwLKQ8d53hn5f9euCYQ3zsqtPEueI3N0SYTNyYH5pnn0HiuB+5/pzZWNqePDUCbIVKhP+CPxJYphKcqQs4G9XSu1xMxo1wmonz7DETST9zvmCDhd1L8nCQGSmOkA6CMMtJlWRtn9nHA4EtIBg0cYTIR+LZwSln1yjJwmaPiNftXvu1H6fs11EQC79qgIHnbISVc/lsSC+2MktshqcQUmYV30123APC6kvTzsxqs6cuTvmPcmdaL3a1fZ1Fn4/kCZ+GkyfdprvcrakL2K4rzmHSrNizkVVTBPJFGE4jrdhkDQRoKRXsxZdS6mdKtYhDK/82VTJSAXL3WUBksO4o2nuN0tXwYIs3Zvdg1yIKIze7wJq1v6r14DNoS+0VO/0ZQERffyKQZuqhg1IXNiBJRVuVbbewyEZIfqrbeLFcM8tua/00Dbh2/UmjOKt2A/ki4G2qsY5HaMDjh04hiuS2JTcywzol88Qz1r2gP89qxxwL2wfr46RMRslcQwdIfUjBgegfurUL4YX5Q/rgbQa9zjnj71qSW4Fx/FCg57qWc6o1NQpqF/IIn9d1UWEUTWLY96I6aToezt8gKFgRVQlQuaHon2CzytGOo6FwoGQ2eR6sA6ok1rjomVay43+sbSq7MsSWqSxmasONcTdzq0X2g9reI5/oH+0k1POmL9hosXwVxs+eUVjH8XohDyb60xl+/AHgTzEiOoaHGMq3IbCSliGR+Vlmc5iZbnlwg7RytxjWyiEzC6+WROcuCb5xjO8aXRIx21dD/B1MIhj3SkJ59Y33Rreytfox05A5L6Sy6K5ee0J7XF/6n6v3iZvJlbDmhI2ULdF3XWT8HOOQz4OsCjBCkQACcDLdG7zvoLvYBb+201yTydBf35U0RUxlyjIEa5s/tLRq+BDJgjjnGRp+VqO2lDvyOTcf3tEfnL21RZcSFY47+mZPJKwZjuPSukjLInEgUUpafaWuR5SRtehNOwVD5WAIUvI9WW/+LgimZLqtdMzT6BnFfzFaV4BU+U0ZychDYmducks3Jw07BwXhZHRV3q0xthYQWAqnG/JD9RvY7ENmc+mF80RQZD6BxZwmy/9ajsp/03YR3N1F5ic+1LZ/ceDuB/MO8W95aY0G8DgaG9bn0ax5R+BsS2whYDWk83Ba62xkUbCO1sW0Kenw3ZF9N/fVjjRp+2Hy9N2KeiodBbK+QVvueL0EXKdCnfhPSHqlg3haiCeUCCuK3r+BOaqZAnPk9TnAi70Gm169+ef8Y/VlJGzElkXN1g3XIfCO2PCQoMHtbAdnuqQ1JSFxva/cjBvgCVBr9b+d+xW2ruR1lWgJIbR5GTgtvWOf4d3mD3elEl/kMOoTSSVvin2iBpC6Lu5fhxeTSJ+R1aPcqJktxn4yZqAC4Rlf/933QsMfDB6vXWE8c9eMv0VgvtanBxU5phYXCAzo1iw1cMmR6WaguqsI5as+rdvmdfO3hakl56/sk7k1LwjQqA81GfHHLIprk0yu5eCHUNLSCGj9ZX4vqV81azEMTNfL3F8xp3st0H+s3z6nI4qql6oGkziTDDpdH3tqOSkxKNzBpkI2cjwBkSGYNZRvfAvyxuVup7g2H/bg5/MFa2TjLYs9zut3DDurK7r3aDCWlekjJXphBcy5DLFKYR0n/JhScr/tGSdsLEbIBLg2R/iXya75GMdS4HEoqJj6y83iree4HexKlgtAq+ZYJlCqcIDW3+w19s/7pkCuOYYEjpmbRu0PS7ui8cnix4eKYDemFWX0Um4qbtRDpfyNw8gbSWPJg92w87OSV1bG28hWF9FQ5uA0FByN3qZARKF006SYMOkDfdKWdMZH4o8+GMeS5CLfsLUov7IUCGj/kZneKnuLz0HNPFyhmphOVYRbpKqVNqsU+TSkDF68R2mOsKNFnJ7yx0eb3qgsoaRdDL9R2QQeesKxofbq0nrHDubDvxAodC3d87sc15ZlopM2xmim3f/K5cdk6P7K5HLiWGsqwOv0DBM6Qgpr3q0+tm8tXIxx6Cv/pP8plO4efkTwA0oQYYu/x/O+fritiud4qWKVzfUaOSchX2j7lub2RGjdXvFDji6OmrnqS/lX0ICk+c5Yfq4IuOhp0HMkkULn6y+t4IKAMT8h1Lk0BvKfTpESycUQ+lsk8fAL1qLyV+FEg2KDpYEuolLviGMlBX/EjLKHbLeVsDJxuL8HvPFpt6U8AKAQRbkKsmuRqJtICPGRysKvnqH7bmVfkwlxfChOGxPtk9p0QIZj4sF7B6eUN6Gr4X8sXMmQQL/jd8TUVk++X6ozvNSpdIAUPDkyK6wA16rwPGe6HHylHrHNJnZSt7zQ160gje5ZiVasatNV+FtB62zAJxayHh10sheqtd2JbVxpjPtZuiSu4br3FcZzzeAOW1uiMQuQDz4U3X90GdRzZCVuyNStYSDrGy+IFi2QGX8/pICrgf81CWLuGuHIpFgbuOUioyInu67BGEnTW7lbk7GXo7F4SX6HNz9qrLxZhbJtcF01L9cym/1Dg8K5LYCWUCBVm+ukE+uYQgclbFJ2e+E02vMq18YyJlAJgInIHyB/LzYdCrln4u2K43pobxfJjtE8lCBacRLFgKsgeHFdZIc9weXkqKYtCH7yfaRlRminayo9kBVZxfjvQKa/IliPSlgnmUqNns049LRD3njXlpva7gsE/MQj9DXLBWU1Q3o9If8FVBlCF+bbKzzTjqGP8GMHN4QBb4ypM8TPzOdN5SGdVOiuitI4XKAkb8TD/PeimOOyVCI0lAia2eFSLR2MFlj3BgAD3rW+9Qbd1/+luX3OAkA+B16fToex+2mQTh3x2h/Eo+uw7o/IzFYOvHLb+JseMqcx+Rsw6BaVTAFSRFkK15AF7Bwvr4PHeThfNCkdo6PrswKwHZ/sLiFDtsCMP9iMgGkL/08SU4xRIi5BtoBmbIIuCpViWU8Sr+u5t2dHa6kj8uAih7JvtQVvmeDuXCjlRS+vRnxE3tvzfW6LSReOiYehJFcK39BKhDRx7c6aHlBqgGiVhwMSSN+tPaeYGoVS+1lKp1wtCet4GMrXTZllbuo5RYfTosycFMPW/jg63v43EL2kpNFZ63zy29vxuTotfdA8r3yGrMLYcvzKUhGqZnCeaSHPtlZQfjS3Evq5PSIMZjkZaq6eYetcWlb6gU63NaryODOYQZHDeOMl/2tckDod9CgOHpBUeEebH1UEUZ43kkKJKtr57m0k9Ji/npnWj2Y4OdRWxj35CG/8mAPOWKHP56k2Z+XZ0lje+Bvvv2YcCRvsnW3lf7k5wWkSH1pnAud/DxkAF7Hwa271YwPISKsdxncm0oEaERBo/oUDFGORUWaxPZ4tM8eHppQsCN4f8OOpiXuJ1xc4Ufi3ZL4hlEPYOalv8twl3xqDq7o7X+MR44JHtIAl2GVU0jRxcv902oECNhqf9aV3oAqnVKZuMBLCfTlq1s1CSzu6mUQNDhIgq8fEcwFtMwrP4rn9vchtZILI+UKo6TmTa0MKt3gAPpNQmDrxfjrbsdClT6N/p76gMn4jpO2uCVxHNSnU30no3i2AbdamOsmDj1zdO4ua/FIQBrBNd0MVNfixyQZmYdJH0wCJAb/q78RJmlUJW4kA71NUbbHpf5XYk7HW76YfOa4kfRDmNirrvqPlYpHBvklN+Qzx/n86p+EfGFd0qPfTfVmotYZ04zUZA2hEp8ThX3NC+tYnV5ijSJgovsniuqM3taWZ4DW6FxlUiroZKzp7TzzXjpbkqV9M8W2n5ecF+dImVCm3WHoNPUH6upWOs70ktwglp5C1ef9mx52fqrwzfYrrGw5Nld1i89w276t28cJGKwJyEDC1/X6YxvZk98Q3j1bUlBYpd4cy81Mcz9ic80SLfwGUc+a44VKaddAoXz25cbMED3rR0DRfX2T+TGVfonPRmSYDFQk3pcj2OI7qciEG0mxv249o/pRykQ3yxutjbATIZfebOb+uxMyYvaB8S5QRHXD0LOiKl8wkGcI8YWgCr4bGqCGJzN15kCu7rAID89jAS7gD1zS3iHv2ZiBmwGzxeusnSFxnoVTGV3u85iloeRmNk6aM5zt4ERCGBiwI8IXk4N0phJSN8GU8UzRF95Fuxel+0mh0PFT8Qx3T5QNquw4ax8+8JN9XA/qMsY3fhqwNS0Rw16xoA8xeuUQGAgCY438cMjKUQVJA86JfdHnzMENXLpQRKZYT2tvnNiTagCsv2hdK063CbIldOsMA1uUvePQphLu7QG7bbfAuOcQP3yIk3Jbz+G8lg/n41w8uRZaBV6+MAcfvqbarSpa3dCEhc5X7ByFPzBHSnXQ/J76e4F7XoHbdn3T5+SuA4Ypej52y8Y+aYawvwj3nX273A9aaESecsNjafLboozy27Kehr4GTPJx+pCIirir+swd/3A6srJRjTnzUylV2Qhx+eybFASl2t+x+U20lHWuHlu9Kt1ZNW/bPNk2xO4/gfO0gJBVS2BIEWV0kuDZ/frwidN3zhUINPnW4WJ4zLl/Ip6Fk2HhfFLJbSMa8SjHP47/TdgLVeNj7sDj+TSBvm6sOwu5SaHqJXYrQtuKmSCjfBfwg5gbudXtf08E85t20ClY7Hx4XnZvNpUXWxQ3jzbVc/1z/rxoRnmkebJbW5Yz55BlHXtsLqTmHOyPfQQ9luc2FIvzIscsE4CPWI/1lT9f3801XQWtDoL2vaWqQT/TF98pIY1zR/jT0xvwm511YHzPkoijDJktPuCGSZvn2xZUctOotvZEoVlRZnBodC+rbo5GCcpoSBLu3NmLnEAicts2R6nVRTbdqFRwPfswS9JQdiTUgUgmBQHNLrYjq1pMPSJ9UJgcoTXlICTu9+8hNTx0kuG4XaleT08lntG48YLdvikFlyeMqrpi2A7mEERH7YqYWDmL4BOIWBPTa+geFPmct8zadW2u4i42Jz6Od3bQHfz4bPccEtCdtinSovPCG2Sn8Fp6l6l0yNORV80HLvc4F3NQdNsDSQVPSDPSv9Js5KIS2KceYSluLw0KfPgtcKDfWapUS/JEqJj1ohHs4pxSZ3lwLWjEVRiY3RcZT+N/s5xSOukZ6cY3/v1eg9lN9kHPZC85XA8IjlPhJt9VgUAseI5+m9tafTK75Bj9LTBKMz+krLVgczHQ3KoKfA7/Z4GTAI6OBf2qaapERMnw1v29wx2zxzEEFhcwv882JVLQY0wlcDDxSc/w2lYWkgbJIIeStbwqgseKSxuzgTkzsFNRfS8327HGJL9wOuWZfeqI0Ml9k89OHW7+Ea/QnSkqLuq3wUW1JFmbKyInXX7yLuVwYHG5GY5hA8yKzjOHXusSK4mTMCELGGOl+J5T0X57qtpJvyEAJ1rQ7DOov+go7oU4qMe7cRu/aeZDRsSoquS3lRvthI35D7N6R1Dtq7xKbmCBRqECPafXxn8gdYW4ohLf6R4Jlmvr+Yk6I+dMa37z9FOPwaaNMrzVFEUsgCGoY/BGJCcu12b46NaafBAUtzG5b03bC119pxFGZm+6fhkvNr8c/4YtRX3XhXa4/a/lS9khO2A5Xd/H4CJtW3nGnW9rVbkGMuT9KwGLzRdeZh4p6GfYftJ6lEr9EFpFieyE8fdrbL015c4yo13ajlyETw71kMKSDStC7pZ+wNQsYuOOS4mY9rauXlU+fiiVxnQJeQaip8kcmb8xaiJLf5Dw7L+hxs4b1JxGTPH//5BTbVBWx3s19SqVmnVhqWBpOoHLr00QBhhy8l4LkqyW8+9jGexYLaWLo4Hnpa/SP1SJtSGf++6h21VS7aFMQn/7dKGXFtAY9Uvtp2t3z9pHqxsDUZJsXjAMP46Nwx/CYeBwB2F3MgkFtbnz7IqZu3DmAhKFVSJ+oPmvI4nTPf+6Dqng+v248gFWcBhGJhv2o2xoFpO9ejNWm6YJQe1SJRC729Q/aZUjDmxkHH6ejCxxX0IWjUay6qGMUsDSr5Gig5YU9e7WsuQz3tTcxb52hPio1d0cDnw2oM+VJYcoT9nSwCytOctZBqHSgvMv9c+kG78IPSHtYd08VeAPoKkZe9P71nq3v+mik5jBasBjTn3dTxohEBpk8w3gOxwoH4BpmTC+Ey9KfE4//dfjCkKVp1TAjddXcf5az2DtVyDj9ppNWuoTwpI7R2v8rwmf+WT1tzoecTf93U248zo2+Znj83LGn9VSJXGgK6L0Bs76o4dYfF7ofbIwZf4CHerSRIJDvdQENxqfz2c5g/RKtuQMvEAUIhJny2YqjwfYhD2ZxILOKjRFmHqTJIetbKGgkPqXGuvVdaCZLeIp5lLsLt+vDJ8tt/kknb5iyyem7leBnFUBz/BG/Ubum9wJ/8Dwanhm1J7+ytbXX+GvmUHNw0dO2f2gTThz7oqL+XNZusG0NO6LT4C3fXARRx7DUr4UveQOhvhCGE8g9P4ohvEe1UqERXXp5cDQgcxZju2ooMCu7sDv62NAPYGJ2zTkK4tJVXdCyDiTJyc4b+n+6G76WvQ+/Wdg4nas4dNr6RY3nx01iOMqdevebi/cbNv4XvYBGsKo7sSh0kEKLXGfrKvL4i1N2xsRc2oPu4IHGJSj66Jw69IXyTW8KauokY2NL4BRvKnQXwy8N+QUmK00vIKy1suU8VVOOVlHvukdadxHV4n5aHmmOCPDtmDnjd3UCMqE2sIDe8fzfuMjcFjYsQJO5YD/FxaNvl8Z/UjJEQGvtJSovw6WvC8oVUEP2SM0ZUo4j7G1bTo4irF6i6kNdh/CWbOfDYnX5XFlWwpXEDOkBpxO5vBAVAYcw9JkdY+LrVRwTUWMErgYYLYP+8inDKZTd/uh0MTycRMS8bzB9OsVxve++Kzoczm79EJ8h8DXyX4p7CIuxp6huSCfrNiKoHSs3bIgvBVsMGO8ynCjBOlGI84t44EzPuR2hxlvoLm9VSriyUgr+U8+B1Sg0cxZEtn5/kL0y/dj274Jk/rAUN1h/cagyIoUnbhqziScNccxrPH+DBbHg6wRf4XfLWbJnzsQCY1Vc7d79jeD5FaU+OAkEXDHgwTqdS9R7pNHroTQqKTLZYfKbYP9uJSgOKADn6nKEMyi9OVEfT+RJdSt8nEiWn9NWIO5kQ1mBUfDyZ4BTLK9nPuuAuYp11ign1MhN28KkmGMEDCDkuEdv4RB6L9bAfpAkPfVwr55W0ZCDsr3PzefuZQKOufbqoAbdfCcZhTWzH6JcScFMGyszg1PwLzEdPBC/0saW7XMxSzHvaYfWj2F9cRoKCummU6nnx0USzvJQ3dl1m30MdpNLn1NZhHvqkrGHXQ5p8kXrAfYHS7t7rbdvqf4jxn+ZdF+fGP66JuXP66LalmtPgtRKSo1uILDRLKVi7GYe2+3gP7wlmn83bMNKX4oUH7jAI2/YFzLY03UKtmBK9iktV7fMzg4SIPMg2yoQoaczsRtK8fATgP+rT0tNPoxcBaBeU19Wfz/5Q570KlkZqFdWmLN2XSs8jb5bZPLyDKNqZXwvfjq3g1ymbFe5fK6Ru8xOVKaTsra9cagbTguGYxGjFMPmHj14he2kjszLqEhKWjD6AHrwDxpzniubJsNmG5yycVxmAdn9dh0+OR5mUFVgchWgxvboQlv4obTPIUrTLU2ui6zEUmVvPdmyDJSOaT89XegMYYwfiK/N7FDSjvE/y6yOTfJBoApI1QVsNIZWVMGBSLnjNFX311ebrN2pdvsPKFtj+JjnB6YCBT9I3SjGqOhgdNpJmmBgpNVcTtCd+WjWB5az981Iqyyh6uVtP6A6mJyac8SnvZWT+RXWfuNFXxmWPz0WEcqv8KOhr2vY0RyeSd6Ql5RaHEFpvhW+WhqwvMRzTeZ8ww5mqSDnTYbei75F90de2WgCiPZECtvc3e6lgjvHpxrqzELY+i3/ZQFgbe4zrz2t+RzCrAR9uruxgzIvw24Ql2iRM2bquzkrT0ORNVNx3Hvpgoj9QzHzV1BmzIkgmvhC684h8PG1L2PGTEr/QLfxLyXSVj/40WHuQ8eLInrRUvcUuwSvgxat2ObKBekI/adKLZC4009wzFdxI94M05sJpO4opivYPyY8QR8WyiW8SVqfS96i2gE8+Tohz2dVIeN5/xHDZnrgd5gZFsHFUN8c40I3yZmo2UEeba0r/DkvNq00zhXhcV3JIM76L7A14IyUgWPJ6OwD0QgeRBvDAEQ8kS+Hbx512m6ru4FewpLfl0K0d9J58XPE5YVwyY4nwdriinARELzbVmpON5nTeoVQX4XuvyV19QDbpWudghJ7AyxnU0sinDvy+pReKo+1GrPxidiuwoV8jTx5lzskwkteA4kIdlLbEQiDxmkrE+K4H4eVLSkJe2tgI1cnr7kOYatHPNTjPk83R4hQuFBsT7DQhY5Aglb5Ms7FLCo3k8JCdAFWpqJnMQLdvYmJ0RgTjbNqck9K+tC0+0AbFcPdgqIhABcnZdV94KTAfkqSB2uGxoElUoK+pgG9CxlxHMnBOHEr74MS8l9TZ/AtXcAH6ibUSdRI5qWBHQNeZR6nd6L0VonC/34n2T+0iG0g/WD5urVUdXHYY970RrpSZnOmdbm+K9ywtbXSQPeMfl1/NJhADHpu/Il8bl1B5aaFCmajOgyx16Bh43TS91AxgVK30TuzQAbUOIus1SalvWb+IEh9fV1PJDKXAtJeLbEYHn/Y6AotXCCu2AWpMWUfR5kJ4I62uH7WJn9GKrXT1Gu0MVXdq1G9haU1OBkY3T9cg0EREjzf7gZR9G9iKstMnxuzJtL0qlsSY+LdNny6l1Li+C+cwkpAAVtGUP1vC4pcEBEPKOFeUE8AgVmEO/QThiOeAYvVAUkHAowyNcf7ewmzqMKQRZRn879TEK2ngQoXp91vn8iQCByiH9BHvMvfQbP3dF/bQPK9nQ/qCPxtQBm+YS4zGGSTfv0Jy96onwhugB4mfJN7s+U2ag5CoglkvuGgVVcLVO+KDjrjfh9AD7b6cZhBV1BUcgCpDfI2TNRbtTqMDMTvu3RR66/Xkrqzb//heN/EaU1/zIPYlky2iqik4YD7MmK+tTwpiJ0jcaIlFf5JoBBXrfZ1+teiphBeEmewxiGRtdeMQdXeKrC59Mp+vpokdgWxlvVPZ4FkCYN2VfRLhc5g9uW8VtUjPpi5tptZco/cwymqIFzGLf3zAFBbB8tX2cW5USGc8mpVhJgbMFPEWULHVSemuWUJEmC13JlowEo/0ryaKHQgaH5llCWR51Dzt+af0ny4TLIkvJ07Z4VGNyrJDc+kZ1DO7RDwD62BASZB3uMAlZqvPlX3TszuQqK1TsawyRE8kRbdUFC3pYraXD0jAonPto9eDq25FoCKdpXPW5jWhIPnMZql0u+oa3TvXV7iataQBf3NqUmw7md9dHoMw14qOwGs19ncXBC4nR1m1Ih+eJ8F7TPz/UOMTM8ATUUI+laPciCNHJRBO1r2NImVHBKcMrr14SdQOrK5CWpByx4euhZkH/v8IVacavb+UJHknYSr6Q2siJL9dfF5s4+MROhV7m3/h+nV26nmEcoLyeTpvlNPTK0brSTc/CBQUhtB8kv5sxHhwo4B0/RtoBGq2mrhi1yIExnuhbSZjjvdWZ5lrBU/j1XLbh/fnEDITHnzQi8TWXTdM/rCcWk7dyzfQX1G5MtrR5ItCMb7KxTQiVfWHaSt+3PWPiPat7G6gHiHxfdCT7zqRMGVXH4Tj8td2+GIZ+un8IumW37JmDpBcAklywBAkagY5PUSmD7TT9jTJEDCC4tFZhmvOewYVz3A03Gpr3ZtXxj3w3Is/NPw9DY7J1mMs2WZH4JhcnNEaSZE8TFj7YxUsNKh2fR+4LOG03+BBZek3JA1FSo0c8921GCzjp6YIJL5nRxvJ1UwybCTapQBwXwUP8mwPiQjHXok4G1EIx/jdrCvQAPNZbugMu7GnFYrk/yZS/BrL2U5+A1LZfylBD+OtDKgK/n4a0bwREdjzT0pGCxuQfWvo2aqWah8YXlwLpnFBbBdTo4enXn20UAW8EfA6FFzPjE1U1kJfiNYfrk8xuEvR8OWfQPyHVi1GLWzavKz6ZL9tzkyhhAWGQPgLUoN99KbZetcbtmOvJH5cK5IRszRG2aHGvc8RX0wUeReX8yQpdu0xqKbrQ5fcBujs5E3MnftLRiKT+kRqKzJcbIMdVaa0NsPDvhpRZcP8P0XavbAKIw+CZtPFSfFefx3PvMa1pgXbcAG5QpqBhAytDXSTVU7J9E/2FT6pE24wfvKZfeY+U/Z3d2fFnRkKSUAFFF5DEW4ic//odMHio80D5QKM812xobi04tyBYat3VrmWmmB4VQtsOa9iuMPBCCn3tY+zlfNE60NLrdISYEFLb0BV5d947G2h6wbc0XAJzwh5A5gBCZAaTwiGQti07xk+UqADybYNgm2X1nB8mGXGGTSXeorOcBPLPv9PfPmffvXt6UD+D+2SFiUEmYReUmxnXaeqk8BKIfTLTS0czWoG9w8hSSBdfbUVDZFCn5cq3KV+k1IqYSbYNpWC9rTg+k4D3aOnH9CVrHuf9Y9A6dh+epzGPREdJVxNDo1CjMg+rKDgemw3ZgGZbCYwhaYApJNGUCtm1kZPYrQ7UAJL+wMdSVJKZQJeS6x/T6prq8srBPWL1J/z3Fwpg+mvvavU0iR5cHqZ6SA3dFMXc7r324f+OZNeFRD4oLrUFq+hS+Ceo6BUix6g0uwhPunfSc4juavMz8Iy9rwmlLTzEhOlGXsrU1jZYJ79DnPz0nym22Mcajqj6OsNuOORm+YNLd4bZRwWIwAGDIm/R1wNUgaB5uyRLIRZCr278qbcm3c/QZf+VtS1oadpQpVkOL8F3h8Tx4RGwV/l2nd6tBaKTkUxt/L0nM3+RyfPR3IhSZmQ6U+9D/N3Hd7SHpbEZT9Vm5WekYZKHvMuBwHh++iEHOLmrHr8Nd+uDJLXYXhd4zC/RMNbPnez5l+oeOtqBJVVAHQ0vTqqvq12UCfFJ/SZ++t8tDH1z9UfD7zUMOyH8htWYK4GXeIsx4JTNkc8qufwfk89KXnmU8YtpbbNd3DFT+bouCJgbudTf1LOiP7ppiG1u06ayweSImMAUHluagDwqrW2lVEY9xYTBuxBwiF1V3iArmQCf67d2SAeOsQMASbBNk/t9X+j0NEIVnRNfJCNmg4rJ2lWIFjbXyQPHWmXuP06VVlSo/Vxz55j3VdxtmIYHpzdTTU4KVsYmQlp9OCx2YYMSBhPyoT03b4/53My9YF2yBXciBAZ/XW0pxP1xkyie0qNtUIgmVhpIHe/2P0wcQABpi0kNpDXrPokU4zUZ1fykD3zJZffWIknboAUSnj5g6KguN+u+w9n+ps9zdx/kE2ftdKcx342kptUPN3H9pjpgzZc2qsgJvsCcYRCGc+uLTy/1FdG+5V6B8ZvJP3QB2fbZBk3+1PKs5TdTVjeXB2gmHIhLAI5kqQ/xIEQH+IviXxeNDgkNLjcr5vTvEkXJ/DY04RP5ijUSJxmtCO4tmIREVtxk3lBI0zTlDqG7LV3Yvnsffi87DCbr/4W9/ehJmqB3676pg9FW1L1N/NptB6oFwLfRM1UPhc3M7lP7NtI6Bw2fum+4dn/1sTg9w0/ZFuT5BBmuNgCNBeRsrAqLc/kb1JYzq5n3OlsSfny/y9BkwqllMzucA9NVkFJUs103l0HA8Cev0EXu8NIzJWQZmX8cM33xbHmd8p5qXI0nXi/JWtR2JWjLd0lmKi5Y2ltP8g9NPPGN8HHLxLogvmHOWyST+rpvxV/IiR1rJn3AU7q6WHK0ddJprncgLljctFqDj5yc/duG0Jn1FPtN4fnCMdWUHGtyViiUIPrfGtuhoUlRHwJlZQOb/MctlwK04WHmyAH/xrWbs4qMLtZKrzsWGfob9wUwyYUhxbpTjD9634m8LEPfjjcxj1XvbRJ/oRoBU6fFYzP6o+ugQY7aI0kosmapHscfhGwEBnX3jOIbVsYgflH6f8/KfqmkTBsSyBaTMW6LSRr3Qby1ZuRIsXragTgSlg9spXD96li9NG8ZHZxKoT5y502WTIN7icSwEIxTVb/yx8l0gUVyzZd3dTc8EL23qGDjRc0z2/D8s/3tnPImvGcznowJbHoclLcbINwllPied0IjNp/mwguD8zBhJ5IYG84fEhleUS9GrercAspec58gnFyNsZ4eEarSY36cmGE8xF1ieGAUC4aC644rWICBv9TE3KUZUKJd8mlRZdDddxUZxrvahYxFY0LPL0yXLNyNgO6MaztiRbUg16qexLQEyMnYqGP4JL6GxM2LkfEhQann1JUirLJm9eHEs46eL2aJB5WJ8PyTyU8+sZ2/Xt3ofz82fDkOZbVCKjjpkWQPTQEm5B+SFiLOjdAuT+iCc0jNA8Sffxqv86dlmhYim1+2VZKmOkEt3aTanSK0GqEw0KSThDYWy+4JTEq0csm1w30j6HXa/+nGr9Hth5c18+nXhvy+xyXHR1pdtaISUrnhTAXfXydbNph8dygtI2voracWRQ0pUBkLPDD/qAZms27990p1+NUOdBpKNtYUYWpIaTwJAUKXKynFdkvTrRI4AuHSfKjlDZbw72+rUai18qkgBwvhhNpyEYsyRTP9fvLNW4Eb1GgFCUTeZckwNJ78UpnXPlVNS4p8vX7d0pkByuFr/KHR9eKmT8bLRFvRp4wqHGxNnNP0CR8vbDYs9YLA66YuthJ1SsIgWxm9+0d+nCOr6CDvUQGs5iDZxB06/mg3vZ4d4/fxf7sU4zo3lp+cF7wu+2cFL4COmgzuxENeGaZLYmxUO9+LruT8uGwYMeJd9C7ZZhP/ygdshA/7n09Utr22O8SU1MpYA+CIX5NE5A4Cv5vcRqEGHOGZW4hVE5AGbR/HYsODZEzG/ID4Irb/DEx2AMCAYkIvJuFg6B3n6AYavNLJVW8xvEaS3OVbGCaQTY1kCo1URxsWb9SdD3lP1QpXLjlsGDwVoqBSiUtTDxIITHVexEUEkzImhpcMTvTwZLk7jf9sjD4AwWh2M4MmUdsKBXoEBCWkqRywn/TOsXcaBpEkcJP4jo0ciVxnhIaTFXXC3nRuuUC9sq6cO1ytytcshnp592k6ame1Gex6KHP1oAH031XnIAS+kYB2ymjMpjk6quP/LG1UUR7woSaLei3To6pridzWDVSj23hW17tlWxfU20vdRxYCPE4WezhJfxrDMswAYRpUAmLKUZk8a8ED3ndcEhK3q2rCcbJYm/pRQurosb9B6KsDsvV8pwT8WH7UH4tYP92W6vWGijkj91B7M8DAigmi2QuGm0oLoJfeTeLcrEnVB5oYBuuk5uFiwOMCygtoFGlERRsPKW7FSYrD77GotUZioEiBC4hvC0K7hwrYOqQQW0oRLAc7v7r+ZHHhpOKF0GjfHGDBCHDzKsKYXdiulpZ0cyl4y96qNIVqjn3BG186rru9wFfXoU9TU8oGuGH6fs5mkAgoZ5n+8/WiWdaERrWlkUHwXHjSchEWfk1iiJ2QRlbiC8RpZuIkjgXA2FjGiRcDfTSdTuBidnfu5Wy+GERWYs+S52BvQGoFA+0YHf33S7utJ4Cg7oU0TzwdjqtL1yoW5xgbybKBS0rYhW2lTQ09lXzqYI0Z1NtZ7XRPET2/6bxR3qp7ME2YK1gm7bETEQCURsKVxD75P5Xmt628YWISzN7fYpYvgjf6yUfsgXlwkRKRpdyPLOJGE8FYwkP39cQpwO1yWF5ZLK8lpTo00t6qnwNboXq5T2AUKwE2bySVU2owsYhKfp8xCInC7weTPqIJdBTvFmrQokMM80r/8gmALmUP+nZ5mn7ojoPZdavbTafsmzIcD6Gqfm9G4CzspfqcltelVO95gyo4Hmy8/rulSRKNCGnKllMLxGVuyLRrmrEedqz+c69YZwKMX1A2kt//5bSYzOGHUD0io8bjuKqQeHGJktZxINMZgM+Iwe43xPAbcOAFFojGfqi2hlQ294XGhFR58JQw7kcMNMn4hrCYqUgjByeT8/JuefvQghihn2Vi1ikVWWgQHWSkX7YkAaYo26+QwT8utDqjaC9v7HOXlVeK7TdrUcW3clu3imGTqx1fQLOQVaurjpOB3hcjelRlGX98n8CGXF7NeMLIT+bAlcnrGQ+tMX98WU+P9wmagO4Vd+wpFxiNwIHrKMy9mUBHU5irxzvg9FNH00BwjpJLx2ilQWeGIAgmjQ9VF1KdUyY2Bb9W3ar+N9rmSUP4Ztbnm0BP3w36wi3JaSwjGDXtdthBtuJoiIjrVK18AHNwvL86dZ+rw8PeldZKo1eyhBUWV1FsADkAHWqv/Gr3aLuMT+oUJeyh4gNuFAZqX259kTRt0mrnTc8y0lsmN8uqJjYuzkyxYyYYp7DkP+NuaAE85VS4iI7PFwo6QHHiCbIcyrsso6Tjx58ktnE2blVSK7IbCKNoRnCLhzsjuB0GJZurCNcKZeVCA9rRZBHoqJmWEdGbAhtyKkQQg3ACq9W97EbAQM6FL5Op1klXxjr3Dw/hnxdGVyBA4y3gncIja7MmTDjFOJz+FEf4QPlQBQjUhRFGYTyPZlnfuaapaFAdH5o9PFiV/P2iN5KzRAurEsnywQ7IKoHRxp/vChVFYvJQ4s2XKEmDRZ+oR7ItCN01iDi3SQMkC0jbaBdOLLS+m28ccdZQB894dfWOzEAlr8pb0OGmzjlkNQwxzPFbTSECwd3faZ2jGDzPLROXrJre7nleeT0JJOZ/5zWLRAAoyi93AFgvlSQBzFjCDBVH7dEdyB1fCFeFSMUf0rDhoGz61kc0GoPVL0EsTrCxaWl8umxGqwMuidCpktoSjFzrMSEiHzazXS4x1F6KjhDXNZSe/OVA0qjDgMT7tmf1rbjvWie/L6P3OQMeIpFdYt1bg+jjDCe4Res3IDSEJON2ZO8q1WiZgHMZomfxGYTHgHV+d7MJjUPDhmslrStkkbpe22KCEfGF8JGFYRzfPA8IrzOgkRXCWMiwK6ynhGJFstTjGY47a8FOhsgij1j75FqCOD/a2G/UvVGKDHXT+gPvhFaa/JsfLeU98U6wtqLX8KkliHZvB6iwlYQsV4yGSdi4N41o49MCe9oAs8lFfur9zym23lcGIZKu1h6LSQAAgvhBosNx7q1lW0EkDwQNiBPZgdr0M+92oiZw+DINQ7wUfxu07B41ZgrWSlfuu0G+8r4WgPktfXbIPGo4gfsA3qxBkJHC3IY1uOOOfA1vzpSiw9ulgp35R5/Zgd3sv4c3ANRBqS9poirVTBWnG/PbtKtyqUYrMJk1FIB1oekE4oXaj+eLLbpIU7xBNLfaedlnj76fJOuXDNtM6KycH5ppIObxtqp+De91fxY4zlqyd7Dg1hQwLhjqDa06H5iIPFz6f2WSnrMqGi6/EMX/bvWhAqsD/IaPFqvdl24ZaaL40z4+6LzmTnGAyp709s+admHE8qT+9igvx776q6aB9MHEjw72AAz5XUoU9N2YPhaqhm0VG5oLX1VF0JdjC89WpO/WaTgPFQyzV4GlYSUFikAnck8vs6oFx5A8mOFkc4iaDgmQTrEArkoPN1eYaGF3c3Ds6Sk51hG5yZsKEZoYjvP8e6hieRzzQweTLc+NdI8rclaUCWw91755h5ICwZSC59Z3b8TNymjJafE6UTRcyxL6IpNIDsJLf8hrf3O5etu2Awvuu4ZKRyJpv0/gp/y/4bWwk7IRYeKfEH8423iea5QyLdH/tjy/Vq+LUqJx5SAFxHkHIYJvCW28R0NpKDerGOgk4bPDL1ype3iWsJ//B4VcikO3bH8BTeijs9cbDezudk0NnlE1EltK5RRKG8T/DJgRjdBF7ReSbTQFqGCks7VqKgz4zAnlIppy4vz8s8zCBJabGcz8rnzoeuo5MaMcrDihWiISxj1sf4P9H0da42LYuTab/BF0q3Y+lv1SNaUjmvN/xxxNxF2mNszMQv3n3oJ38TbyEkZjtgRproyBT2NfgGvndK/abKtw45bwPS4f8ADeeRhx5by+PiL2AUIYZAZotxjZHdHlJ2SMPNaTIqs429JseE0AZ2WFSHL8XRxyv46lE3BjT0CcRxq4A0sWLzqupE6yrpXTtAECFYacNzhrzJ14u/7XBzcAsdSMIYaHOe2nWZKyBw565q4YPVKuUnWjzgtQnGo8RoSoNfJ6cGBTYvGptdSwC2PsXxZpyhmt7Dl4LFCqOpChn+Y6PQ65+2bSM6V2qf1FQ0vGjab4ITBJyEKR4ZFSNOr5yRjUq/3sDyHXqO1ubEOHvCgNwyRsnlj0zaB253UiM2UAdw4Xvi0eKXsVliTbd1uz+vg+r6jrEEGICbBdZrYeQzi23QQby2kAili1/U9qIbCCTH6UTj4jXsDry6mHS01Q/oRuhUZVg4lsD3CLctUAsiYnO4Y9DxfmlOsQOaPHFuvCx9ojHUvaDQu4pWdoJsKBe5nebNFuV2Xc4caFTJELgfB9kJRFo6FotjGrAI/D9BjUpBYP6tbHGtvgO9Ick8uzpfxd1JGpBopu0g5b6kWEsB1wW5dpfOEYNZoyNilq9kvwt6TVhFHYlDtGjYa8qQ6ITcK6+wajO1Gbk5VPmAnXDVRAzmtT4aRGdA+06AtA1WRlS7FE6V+Bjc7gh9FXPiw4EjlwkIETobLD5TFCHUnJvzK5N911SB8chjJrt/0hyz+m0Sqnj72vmVs3VWa76o0YdDSzh8NFjBDqXFhCniwTxfrSxfZURDhUmWjZOxWcBAu+8nmPXJqtXtimVzPzqFqDREW+zckkjNgi8+4OHriMPb7QuFgLcj1xeIexybUuA/S2gTRYb78FmZoGIfmrNgU29ST501TvgTVna2UmQ/vZYiM+axrjzGTl9/mn3bySQQA5X7d6UgtpDk7TX5d48iNBHZWpR3LEASzC2KubRneaLQtXnzJsRXuEWmVOHC949haYP7taFAHATW8r2+7pAhdoNeJZlhmUbjakDq1WKAX/y2jIBsGG5Sf2ec9G8HcN9v8BNNoXOuhbwq7IBxGVcuOCyNG9AB/5B2twLfbjhkSkrYVfqD4XiPRLkgcR3qYCk4O1wPMf1u4ifjkITFpsEugBxblmqrzftmB8WgsKLTDMFySKO6ppudNCXd7nBVsBMayqvuX0g8/mL7FGCJYBWHl41slKREWFrO3J+BjQ6m6B9GOz+2vSc0CQZBipq2GiaG81ay8n97uqMslvQIGtAd3SVt/oS77uZsAh3cj2SD+qQrM9vlNbXN8T8PlKrOogHZ+tcMIE+S/8XHqIYwU656yttvTApq5UWOhOwjapWct/I8rA0LH1Fb2YlgSr9keUA+Xlkg+mJDlNm8BFrJ2W8iv2uusRclNRavC/gRy1r/0bn3HyUhGLCjVyHO55ZwF+IijdQuOqLQAkmAVfz+rkvErC323lNf2ftZdZqr/YAWu4fXfJVyn/ctlgNql8MV52jb4SUVW3X9xJilgz1APXHVdRO+agUrzXrJzLRUTiYAyoGFwOfTfHjVjg2WAdI8llE+XBAqYnM86trXRxOn+6M6eLM4m+TkZYBhUVQ7on+ZC7bL7yY3Saa5MOqkbWE6qkpN0FhWfnwCR+IU0tuK5mWa4DIdycwYs0sdu4HfJQXSLjdXinAmFL2nT0QF1kVtyNWUGBONyYTnWmBnixEeTdX65fF1FW1B5k3zoG9U1bvkQlzsaAnfkpYL9ubT1wnRdy+UEeLSbIesHD3/0uHxsIL7lZiV6xNx9mfxdfHUJjGMknMPY2tdfniWPPyTrCctEbEtdhEPzU2GZKGqe1FcgEqKpj7Rhn9DrkIB6UO0EFXWE031aGWJdHhX1+i1QeB3lVFZljKMYfBx5L6QkxgshPH5ATXf8HGpp60TIwAspCM4HTzSdNkAr1YpZyiRhXcPaM62l1Jb4NR4y8JgbBGQ27RHLqiWxQtD38gsEplK+MKr4wmgfTOD8urq3d9DvD3pn2dDwK9TiWCmfSkIkUnsCXktVYZuZ0QIgShpOYIWIXu3t6rrX1AUUcOcLwQx5lutK932oUnRJlv/l9Mk8Tzu6MHiIQFAbVZZaBY4oXWNREwGjvZZj23JEmZnBMWeur4lMSQh6jYdUTkyYaKoURGDQPcrw9LgSgfKUZOSaUQfyi3T470l04SUtW8SVDdaewPxs88zyXyznuT0bTeLosVmn5IHyvB22rE1M64/fXT8PoglI6NpW3lbm+REH+MHhl0a7d8GKb9pPXcDbHcYoT44nKPVA5oMBgKYhInf0CUSFeHfVTQ86ILv8t2ntRh0FaOEnL79bLsFDxWlENsQ9DzKfGWf1DHV7"/>
  <p:tag name="MEKKOXMLTAGS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XKFGCqc1+ur/ZLkecd4XTqvvOm8VaMh8IlcQAPeDYyK2OMtpK+24CiB3AeSxhw0KdXoJ8hl/ytOI5V4lKCd0oFaFUw1zhKmdjFzcPiyF+QGhwGNC+dkqt0+49kPjoOFAZOxIBuZkZ6J40qm4xHn4nO5cqbzG7+ZFeTQnACT7qKQu/zY0SrgsTto1UJqMVCV9ya/BZrJr2o09UsqKqTdHpfKzop2+xnOEFGwIViJhKMVZ75xpNMsiDicMx8RQ0wskx71tPJTWxqqWg9/eyLmhHDv0+6c2qUZZpcXdDlsGz2e5sq6EqSU5mCxvqwH2NNcptdnLlDSHjcNE9rybWfgVpUGSwU5gS4Bk5vpkf8G+tSwTeh8UswKPqfPbgNCW09a2LxTnh/6rKUWtHA9fP+KswnRnSqLi3zdUPCaEKyikPxsplltgVaX/GGopZj4pepK95Mv7TSHWqkT9PVuxBPpWxWnS3D1VnYRTtJbbAJlXUWQ5NI84ZH//+K6gbBLW5VrFy5EngdPc6ugrm/M7zXKA7zTf+YQbIYoMIsyxxM4e3U2G+tYnNtypktQr6whcZxD6sd/JPwNrP8IlQjUYNs8/7i+PXTOVpHsxfhChOTc419k+/rBzkYllIkMRk9/ZBHK6xEezYV4jm+SzAnhzZSLG9fos+GP9ONJmHvviom28XEUQOCg1GdLtcr0BytGUkaNIAg7f9fnFn7FEL2ShHdfeM6ldYMLlG/92A2H7mSBILdqe0bp7o2K3GQl/Y/8UcVpRPt2+WjrBaXG9IRKcCaNL2AObFp7o91poAUborPqYXd7G8xurn2sbakfxTWn+8QWWgIL6psLrIK6RGj7p9PZR3v+N8zWEz6hcAjs6tXw+i1aSNYMkvE9lPDjBJ7vFoFk6Se022yWUbJvvTwajILMpX/lAiqWt3AVoo3in8nL/mHo0BjGsKQQYlLDSNmJewWaZlDMZM6gGWJAkrx6WRcCpa5H87aq2ZL/ErswcYAh4+88HKLKB0+ttg4RJh6F+s9y0UFoP0+rLqzyAj5oNB+MqXoOkuTeUyPq/CFTSXfB+CxLnj5T8ElOkbiMajoM+92mLXEGToUFB0peZb2lkNKls2BHJc+6W1p9BGnW/2+3JsdrJW5yICJae1CXD2PRqxdU0MRjq3k7AwTbiVNNWztDhdZH/TqO7CbRZ7rOybb7VUIhyaLZ1JfkTA8k3CWN5xaVxbCspCPL9S1/avGaoqB+sRyrlDxw3yF5vU5bmjCKDcj94I/cMMBKhFi833NhjrfSbEsEI9rbSVKF3HUcCiAyRfInGXSUpMkQmNN/9DDOFMPmoyo7VrLNemOf9I1izshR6nLPoE+eoSEYcdMtt3ElzCb0ke/0HZaHpCuAOOzv/A2LYqB/yK77zwECBY8ZOwjuUK8e82pqLhL4sl1HuuTwtTj6bzOADEcNydyGMoPJY3EjXQ9xqzt9ACmj3iAgvuOCe5YNRYRdi/aOs0RY1FvlPob92wa5zOmgaqg/+cUDd+hUqdB1/nV8LvyMRaAeDNGJKXrtSUg94tm4r1sHVHzeegVrqrA8M5Jf1BlBuLv00noYgiTz8QVN8d4wWC4JNwuQt8P3myp4AtwUhHhJt557JazGeINNCZo+uzt6QMxZUhuIlqZ400lpjmHoZCrURqM3WTTnKm+1KHQGbQ2dtioufMOOeUobnY1QnkDfLqgx2SnVMw8qUukqXFLkC7GY34PtB4SY6dhhVwbKUggEcprIh071Kaz8ZYsHJSsXjrGq8Nf3gPqlwOLvLjwtawqSGiCGnHFKGxd5N95TkRECeAuc5pPYryC1okp19iIBVkZ3+E4guDlTW2voWVeDDC0ogw3A2erXYbqxkEAIGEF726Un1YXEg5RDsdwp06kna8ax80jB6Znsuk2+tDUKBLDK7660GweLHhxchgXT5IypBLNpA7/OzubRMldnn01wFMUHaPQv5MK35aE9BudxR+6mK4YIzG/2xuIi7N6fzpL3waRnMJ5msIrAfd8HHZZVpZPKP1xJGRekOz8iLwd5JLtB/ivkeZEGWF3gaKvsTKQRFPpkbXTgv2s+yk7XyKXQgZAj4AVQKAAcTIijlZRtE16d3n1hnniEkT1kKvI2zjLLsCRXe95FQ1sS6Osix/RtxUtcE7Py9azqQgKdYPYCP904jLI2IJ60WdTULMKm/QAmP0TukTz8NzYJ1E2xK5/ZTCUD2sPPeB4Nu2oDcgCPGGnnU9zi0zCOtkqBncuSOLJSqma0Sk8FGzZwoSophrrT6vyKpRAkAJaoed4NsUkaTPVd7FeqkxnSdI0hHUWiZSMx2S+E0YN+jon7zcxVKv/N3awmFudd0zLFsObYBV/kNrXUVp2q2D3Fvjctvn6HgLIFmwSSthar9Go909yFGRXHK0dYQVAuYBQO8NXEtKZymhRkA7MvpSuCFQ1KCFp6ssbkZSMhOof92Nc7jb36YCO0LnAF9DiY1S13s9zfDPi32HJ6kgW6OCjCw+RxmFqmwmtLV9kP2qDtGY85OC87wUm3CoH5aR/pBA9bAqIuHDR4ZeNGMSX+TygblL7R1e8E7V1Cua6k/cZtOfvMGkPY7/ey3NcZ+0VluUm/xSSBx+fhVLa6cvHTLBdZxyrgYOEx30OwCWRn06gCiBUMhzKdEzaNsTsT9/yDFJJbtGz9eu4r1k+uqOFmKEk6rsABHpDeRDHPw3gJkS/quOKwD719N7+hKbDMJT+2NBeP5CrsvuaJY/QYHDhAZjQ632b7ifrpYG8mC8/c6+fBePRhtKryvA93m6FPW00EaKyvRAYMVGsVzfaKFQEPDXHsf3Hwm9FwLjDh38lTNT6DZlPd/OdzwnF10aDSRASIJx4MswvkooTrIBh6t5Ktv2Z3lWyfLOOjUEpOFjCPJFd0kmG31fBvO08WrvS0nCK+2M7i5YeRxLE8kr/ceqJ/76enxjq84R+6FOvymskHBKyhdZWpikZoF61Ee27y/mdJ+n4XJ4N3GbBByx0KK8+8By1Iah66/gMibamOpL4UED/E1/lfKAGC1VTFVpzICSIFAALGfjBMe1Xh173Ley61cEByc3ILh6RQ/1FD/rADAevDYjBF+su1NFt8+JLRwfDp4NUTupXGkZJu4P7ZgMEOPYWdXeSgMgCN4dni9FcWWMGTrLOXpACCnxS0mTGLq5S4h7s5rGroIGJHndjH8FMTSvPBZ7H8OI3TLKBIUIxLshY39XQ8wvggydfgWlxCFA1PuEN3D8xUH6qFJY+l9myNsJI2ap+ul0djrJfw/EXFLO5y11zMppfb4lq0zHdfPc/GwN1MIsGV52PoSF0BzOtDrfri+9pLdx1nHtlhYwn5WLWesHPhDAnPZB2wx1C24eVxTCGsxNTfR5Uvm009VD47223sVZlnmjF8cB+4zNOvrBTra2gJ7G226hi/SoaPWThegaHPCWv53UCQr32aNkg+JvwzYVsQHjnhJEsQnXf+2skeEL2GXZJZudf+1s57xlzIRxLSIkbo87JMzwPY7POG00RiNhnou4MG6IfdEPeeRzSAvfwCS4FYKXiS+EigPDkNYJJ2TRqXgyWStn1BXye92Rp4w3+Qnz4LQNbskMFxFDQQQKjMHIFRU1aYHGLWMj/KdRWQqXcG7NWYMOwobmZCVI0ap8OXi9RKhjY0Jb7w2q4x872QcQOvNypMK+8jp307J0KK/MCvFOecj+I1Cf5D+jU4Q0ujtlgY30a7WADEssFzqvpoY18q1jVzZa9l7Yv2scokQw02xwmX+bIBvmsoZ2SvRgrnPFMVoD1YgLLabQP84Hi3Irw6YTsmlzhyH9CHiobjvAGjeS/Vk0NSaHltOWAqGhx09jyyHalVpBS1/N/n434Ls1QUcogYCHGuW2K4ZSrX8AnlR8HzxvXEcbiqyTMI9+/g/oZtSWSu2OHHXv7ex77mX4FORu9JuTLZsTfctm0y8DBhk7As+MgJAa/udoNbT4PYcSYwBgZQUFbT9UDszUDf7AtePJzPSoUhNSfNCc/jkExhonjUn1lSmTcy8VR42aZ7SiBxGD2Vuox3ieU48L/2ReQ8r0vEL47uiyIjiuzeV6GbJdCd+1VDYtOHtYoemLADzyBASxRKxpO5zfKJ7zthX+i7TDcn3UgplstxtWbb3IWjFgPrcXK2+xbnoabX3ByrE4mD6loxynwvKt0q1buWcw3BVjG+T8PIGrf/yV95S8uYoaWudks1wPUlQl/PY/Bpyqt92fVJXrs9T7Ugca8WUI8H+Gy9b/ShID5j7MhIEEwqhMoB58SAtMTDmdUITw6bZE9+C8pBDAa03E8OZkL/8lkKeImfOa5SpwIwV7JyAReYhk7OmfRJfO1qIRGe2yu6yiVhqSrgyk2x+exLmblJR6CojVAlIukJYGWfo/pUAOjADNDi53nVgtA6AAWyFW/JCx2aDurKrUW8qbAO5knAhWQ0ctxz7+nyhGYaUhJJ0zON8sb1DkPGOOBCdh5Sf7V+HwTBRcsCgdFPHAiJ92PdeaHDOh+F5zPzH+50nRFgMRDdyx9Ze3Xq36SivMntrBRk+KVsf277TlrqsnyCphz0clG4f9/Wtu2NIL8rTljWtB13/GLYFWo1+qtFfqRdz+aCRroIUnhQ6OkjSJ86b1FyEv8PAbODOzX/xMi9fAiDnez0jyyQzLZES28Mk2kZeYym5q/2LGE5GqtvX8nx7cy0+MmgjpvO1letcl0hcyBNtGtTaKcCCvWYtXrWBOGQwH39g+Y24o4MbZZ4bYE9qRDutyq7T6t7PvOrBU8nt+rluyddFSt3HFGbRjs/hXx8WaHyMwW4FvprWxvYy0tDAP9uwLIEpv9tQ0U/lBuAR8UZ0yyIIjzVN4tSgoNDSrYJcaqoGOXH8/PWiHc6Y30pXS0Zoo9oc5SZGq94AnuUGgdQjPAh23u2BRCfvowhC06Q0ywqTQRzV+pcG5xZy9YdfThvPbvwIID6x+/z4JK6sGatBEP1ByGBDlBfIHTHSwcttOdRALGmD8M295eP2TkiZ4yU/zRKfGphAT1M8CfNBDA3S6ktqQnHid/l83hUpv4LsQonZuAJR8tmcGQfWWMLa3JSqrw7eOaMz40bwEipSD589wEuVk+dGpQMyz1/3ViKLPh0vVyaimjQ3qfBB9+mYN6lIHYmttbAc0mjCUYb8+8CNUSitX54ELpL+WYXGqMi1l63CZsBABF4F8cYY3lwzrF3o4F3AgN7csw/fgQyxRFHgH4iOPcbQjETV0f2681p731s6X+2ivmIVqqdBf32kc1/ZoZ2mq2xoz4oSGTeT9ipaoakEdJh8TyjwxXO2msqUe7d9lR7DtlfVhkyDyxH4ZbBz8Ij2cS3tLql2VvgLeVDTRnw8GV2M8v9hkbgRZX2aohmkNLEdnd/W++31HX3jBc2f23GbHm+O9l/Ll70moYoQ1xvakybbUkdmZ7TWu6R94qARMHxhStyMdbsF7yFLMJFQZA6X4TMEZg6mmzTvo3tTqgQFsc7zclo1wVrbU7/fbcQKFJVinKcTdK5qXLjvRpPOJ9AAzi0yHmfIP6XLu/se39ke05BTRJ7tcBeqoxkYGB+GIppDkrwBMKqFUBHIq9sfZNfbdGj7iXeV1Dy184y5EVDtYEQntOZMmzFhZzrDo1+NCu6D6vzm0Jve9j0pFYOjgpB7Z+pYsM+6jXBFW+1ZYVtHL+UiODK0Y+55PDFRMD1s5GOSDvTkQdpgIA4f7rZgOpL5xxjNmIpIBYq+b4oMG0afLqDbcPG9nGsUJVA+G7lXsuMAdEZ9c8+l+zXRzHRbFXDNQRBtvKGaZoZlcdKqTKXFr82dWA8Ziwq+AZ/0KaG2exYhMFcMOnm503TF7HjRpvJBbplCTjLIpwjlxIo6VSBKb/daBzrgkC7MYkZjcl7qwKEUtkPBeJe3Dh2fVpxz531hkDmrAtRf01PIDa6JBRUowWdDxoAyrV+cUTMYZ6UXmcgDd0jH/qGMlNECnp1g57sJazoafVebHVt09jY/e5mClf3bnywi5Bqn1+VhHnO6GS7thXELYSOp1u79FbE0dPj8kt2juw9W2kcrYYQD9dT98lshx5c8AgjXg8XeeaDy9eXLrjvGgQixN9zUoLcN/beoFu7WwknpXIiw5FmhH06PiF5045Zj/MKPXB1hkxrX8w7hfBmFFGNa2U6/5Y2LyF0um29V/rKveDTWn2YKOhRhY1hpz4fQ4zqLxB1dT/VfMSUvE+HeRAYvv3xyHOClM029vFOEXyVoB/0C5AM82CIhq6AZQP/CLyRyZPP2d1bN2HVo45Ybb05y/gaqtEyMgqSMKGFNWmJyQQafmZXUQ4ft4mE6QwZpymLaljWj8ieFO2S6WvASnsUnB7MzDjTtd7UXIgevRrMg9df5wPvLyjeWaohh+63ofFyhBpU10VcbBKNbHo7ElvueMDnVmJ/YzrBLbQgnMiGneIsjTKKvBneucSBSXbcgKk0rvSeFl1gQOKIv1dL1hwmh5xcUmparS39rGfLfuk5W8FE5Hau9EwiqGOEFM7JQ3del1bL8to7Ga4BQ5EpxVwT0lfm/dqZ/vRnVvoEQcmnz/HPQQBpjjGnLuFa8CWv+idMUj3ZdDpjWvKslp24AfwHF+AoSzgUKJEBwcy2qGVem08z2C49T9zPsCoA9127hZyPnd7qAlPJAIupH7imNpz+Ivh3fx6z1V91ZrSqaVlKnHQ5iUUqoakGyNRLg7J+u8ReSA3ZwIPGXaTrMvVTCcnf6Uuxw70j7rUswLd/FtTyXlA4ZC4AoVesPNg/gy+Kbe3ZFpqRZxoyvwNAmnDTPtRWuez8MJlhN7HqDxpJpdJ/aFExX3wjpedrnU6qEV625oljecRgsR4C0tHxICUTXSp/8kU/pAbt1NV6AK5SS4sgDrMLKKH458LT4L31iWScbzlLIwRVNUEEpXTJ/S70mIjcON9ywP9aiKm2q6f04HyU9Na/ymqtshA8aXIa3yfUlTE1HjF/4ae9dh2hem/QHEHibc1R102100/T7xiXZ0RaUTo9HZGR5N5eoopx9JVBlwvlK6zH5I5GeFuom7deaoGJhHWLFjem81j57W0k2EF4xjb2Wksl5o/xUA94ZggdT/E8HFN85Ib7ZUYKmOh2agmBOMrNd6HhoJIUx7TN6uq3H3h/BjUVgkm2FdoXJ+0LERW99qoU9h2t7aP1TO/rTmyfZwVqLrSDNUGav3SkYYiHhlg/hHXZWlwsE7NNnTTG4ZAEgcQiV1s2c3x7aHHD9POjw8T7iGxxY/Sga5mK4wlp7q5KSIea+KbvOgsVf/uO/6Oo1Q0B7z4BFJlKyizAm5lXzltH42UjyaHhBJ5YOqjCbAQBlTrCXjGadgggkDuVWH/uDZe6heTodd3j8h7PGaqH5Lqjl7RcIUdqpGgbzWfeSWPGHf5P9YxOeXj8PUhWyq8z1BZGqWz3pxkVlkvDXFAhjw6oDod85S3hTh9abnVKBHibNJJXk4aBgS4/ytR+4qyKcvY2+pJRpQhkQMhohtewBIfX5N42DRO56Fcxn1ujzGOObRUeNJHVMONkulp4FwfEKtLKLp0dj4TXIpdyBt6rHazqjMRjTmRChkINn66ktiozk6rJ8Mzv1q14DwU9HI/53WhymZEdqWWb0GBTTFReRh3GWvgGFHrcTazj3x+JBZHgLrnw2ToY0NcMIGctmIhri9C0SgSZOaTnImxMETxlTqK61jxqRVtjM0QRrLrPfOIunUm7HIIuhOKAXJrALHWpnlyXLkKPssNCFN5S8VUCy2J59hCwAgqKZQmjk1hDStbQ1kCn/Mn+OsXC8qnobLWKdvERENt99G9UVUR8v4WkMvUD0Li0RJX9zDCJXAuCjCbFhhKNf1RUOlRJe+fMxmMGxhBtYPtnhcvfvx6ncehm5J0ePmXDeK7nQ4s3j2o/8A0x1YEzvvVBkoB67VYq5P+nCVCzL5BYX9wFzXyRuVD6pxI9prRI/rm6OIMs3HxMsyZ4Gt30PunMnlJBDvc7nwiCjCJ65zZQrM9Eo45lEbbXbmZH0XJVOkZs3XNwVzaEeQQ/1IGz8E7jLgP4Q2eDOaQzdEIV3Ab6DdKp/idCaCvfn48szaISel5zg474OgOJcI9uqxoOj3Cg2idYnJPOCvs3WZrnClG96CUyazja3TtQ615hnTiwrONbpF6FCCeotMOGzDUTNolNDkj+m6aHNZq9GMzr6Iv/2Rbyhgi6JYFZKc2DgKsNxR6CGI4dh9o+rdi3xDZsk6Kwou5neZsGsnH6OW/SJQDmmRJZA48PEywQI4Apaq76EbVoRT+Yj31fNki/lpQ7jVo6pqoWjCo8hsPLqRZ/Ojpilcl29XfEulVXCZhzGhu6msZ0adkbQDDmxdpBCI6wG7vWSRh6fVF43XyzFOG3J0oJOL7ak9JlTukVXmnALMLbcPZ13Sdf59Mp/2Crp2/FCjUHBVtubzX0Z82Hbh3fH+xIkRhasSiu8TmlkunThX2YT2Tf2PnHdWsWVjzubHhkilT1dUY0EKwfdEGacPXSZH3K5nwl/sM/uodn4W/XFNF9DnoB9IeDlxrpADGBfTWfEZLf0l0W/HFW9skPyl+4d1un5hWQnU8niCKCjzPQaQ7wJjkj3Z7EAhjjOTlL2HJylJL7aNCgoZC9m+96N5K/vrHR0Hv4w72vmOttoLQCO1SJJ3eGrDKkBMfp2mpv9sU42L4x2iRFpZ/6mbplmiBBfo4idyGAOI9Ex4bHJ+XWMraqhQN271RqmWbPpfsLCBX09TELrkk9xp9Zg8AZzhu4wXnfzt7ZGo/NTOB2sE5NBNKq+5DPN3Fgg572WExhbsh0RT8n4TRqCJ8Xv0T3l0ufwx46pL3Rhwi4p55Il4ir3UiOa37w3W86unLLJSPV6bViWZGU/QAu6wmw4jWh7qdizQJ1v6ncsA3TIUvDIEqVGZqw2O2Y++TmmE+8+6JkX8IYVQDPoPdu50b8C7QoqjGebzfO0lXlC132LDue0+WkcPv8TdxW7n+gnqr4iLKhhTQtPKENyanV468P0HHazf4r7QTLRtWtA8Ix5h5VHBUG+VCeU2bJ35mOwEnhjG3zjsHgvNHqvytq3+BZYIUViC1pVsgDIqaP7wYJTR06fbCdOnV02pEY04Fjt8trTHFpSPFyK1WSuy5j26acssBFs7Ijk27yEHzP/JkBdadrhwhkrznwPcz48Q5FIQvAE6pQ+h+6S4wxtZaf6C3G1v0POUtoC393ne1OIjXmOrUPsVnN+dm8CDE8cJc9AoNSfPgdvIRcNMY89ZO3WqAqG6Ga29pSEIE6UpkJ2w3r5KE5GcvDtjKz1pxMKnqipO8+ZrTs0LQ2fondgxXwlcieUG/5o8FrfOUJv1ePn1kwkgsCH5fB6dWe2H/endAXYEVL4kXbjjbCGRA2ujWhoEGzC+MJHW02PxyY0B2ZDWiK3O5Lrch/2FwZFqhzegw4my87wZ0iip0xlhU23OOSG3hmGLwD91VyS10siSblCJrhdSP6iEl42W12FAPdiyFiJx5tuQtBG7tp8kkx920QJhwkRd/1OQ94vIfjj6q/hmI/AVtTia370Iidtd6t012Mc60fCDSMOKKfvFC5bw5fT3IjEtIgG2kvuxdOBwW2x3kH2D/+WfEm+D0eGiJmq0mIzWFOM2PRJQsW+uCntlX6cKPjIxagPMC9R8fASpU3fGDuA718kRnBIYuNcWL4nTW3CkXm7MfDyh1qJjUrDqVbBsTWukVQHTEfbfQhQJq2gf4Z1Z3RQMl7Gx9wqWiR+pBsvjfdG2aNSlWzMa+hxYT6uVDnQmJIChw6/40ey0JFpqdK6nssaRX7dIfcHs32X8x0hiaNSseoowpPMUQ91bKFuOaTiwzet5KgNIczngQHpZA2iBxIFWWqTnzARKjDU58yjm2hKiY7zRTHDluB/VZh5dSwGzjs6B2Lj+wXGBT6ZQVKwHy+yJuYZgq6hhA5YTMngMoNSld9LKnq1/n4G0yn9BqVahZJmQ6XliULZiWfda5jXCRAWcYLMZza4riG1sCRq/gMj5FrxJk+veSyeUA+XCIA0SgcZxaMmL52ogycKmEmopHnyh0kipVlMjWY71OE3LSs4cq/g2DgC0FMgfEbdvtPnG2o8xsFkDvQFERFz/2Dm1jiXHX4X/EH/O+RAAjusZp9FOeEbhvKGelT22PuT9x1f51c5YkgBPvE0sL3rzI/jeLK/Zn588lSjPRf/nR/anmALxOxs8kg29FJmGr/wg/HLFm19KcIg63L3f3X9ie7opSuIiRAz5QptJ2K/VVl80rxqxeIRN1l9Ldgw9UtE027ffSqyD3gB8WJ+5kbueF4KEn+GlMbGvUeyR4M7bUatZeeovoRCAEaejud43MY0qqOT9XBNz2dPB/L4TISfYAXLis9xrTabqD7pCTcObPWtiijxoUZZJLUvT1rqA+JpnDFuk5WIxCFHJWI7+37WK1xjeEkTmF9nnqT94u10zPPxn3ocRzYhS63wQmTHjAvRl2+tBNvxOxPbUMa5/I2MIT08+cP+36ZixAtetDJlnFNgL9LII7NC82IQACT91Y6U1Ul/wtjVMDAdWq0x/kO5nAk8OCSDkR3FFVKEl468wn9lu6JuvsnwsZzTMZzHo8EhhgE07pPy11Pg9aN5kvQlvXZsuao9MhSsFh7PbhSDQ4BxIvlmDt4Eb2Kve2bnJ//NDyWx8nxNnt8r21tmwSC4sOHyB43NM/Gr+ShsshNTbzyJh/Ib/6BXPlwP44oHAJDRc7OCLRIhjzpQNjeQvN/Jrb4QBTF2nPuF51IohyYmL8BN0mWILtkG2ozGyQZNRBxCYQ0nzmpg3wSpu9HLy1tBUonL7MpWuthfmXc6AjlcDGFtoRR/yiWnPWKOR7pxn/FDxzyTP16YpPdpg7rpxFS4wTkZ+uJ4NTibB4G1hPymRBI0rTvfY3WWxAARpg4IDtKNP7QsGscqUdTmTEnlcJOIy95KxtcEhOkylsfVhR1kR7X9sPcwLihdIkGM/P3439x8SIPadeQ2duJn8brlAx70DMiLACkvmAB5C3ZbVuZmUmP7OoyCz+dZ1DSMwyk9pWaSOOzi5FOr3y8i0DF/mPzphXkkaUnDUARy2qS2wXzlqIUOMoSpL2SPgCFA5V3M6Yg8AQl6X74wrXuFUEhE0QBdhPXta821Jh51o3373BNu9iy3iuM7XLXfmvB5i5VlnMCKIq5MOqBHQTeCmwhb0wZzvxQcuTmHg/ExMLfCDQN2P3Po+xFJtziMxW1UeQYRex0bOs8Gz0Lka96zFjWtWJxH4Rp1n2BLG5oOhShcF/ql1xE4aq1PYxJfhCg2sdlKcONMH91/6sRzQDpZwyQNtzyyAYz8gAvLSvc8+kzS+submnokCqL4bWOrqmzJYmW7XDrZQHc12HOS3tgjSDpfVa6YAa4LIBKOJ/ug90CTjg3M0TqGW4Vv7RDYbf/AhSLMeWNpgDUl1KXwwlsgZX8yexLY5kncUK05X9n/6AATcNUWxTnkB1u0NfBMV47cmfi7qumq38GdEEjb+ENLFtVXm/ySMVsZISnKU7nYi+Ndgw/FaYhfW4BBNFIecAtMr3Qcv/ZVhmPOyM1ZfQj9ib9YD+vs4cGhR8/rJsglTyeYLlAxGU2ANfJXXhEbEXs9cawrCaBwgYu5MSK7X9LGQo+UNkNVLBd/DsTVqAgqanlMbQl3OabK/+KgP2EUm7VCXrlmo/DMmOj/Ea1/yMdBpiA8XdWy1RW2WHM584FT0piAF2kh4cDrHkteFyt6cjDOuJ8jQNxOFKhQ4Xaxal4cA9PSF0nwTU/sMi7YyxY5LfyqKtFj7H8pXcDDpGHzItTShAHrVqpFW2gE24ALxnk1Pyg8b4y1GBPIPsMZeUOGFrTGPHCrMlgk6L5W/DbEjEjWSA5HIkY9rKj5mX8Ywhxt52O0orE5tHWJsDa/I9kVSRHl3ACnAak974g/WBglK+lHKiluUkXyLQq5TVWKHFifSgODnpAD14VDCzurSKBRUhxFPNRf9QvoZRryAji3iZYHuhJyHYZkt0HfPn7NGtm27mkYeD6erYnT4Xr33pLG5FAAqWk2xWa1/VdAwMXCpjNcdJR2cvxSRJu/xif+BwpRCLY3bnNtIn7yvu+lOi9E6Nq7+5p9j4ZA9Xi6OtgZ6KDg727zKpKq10FfHfhxkjhL+kXfzah9spjyNBNUBNEARL7iq4jXiVL20HZFwnkVHQFYxTHYAx+pWnqSh2TI5MHM8b/OPxtyEy9kMg7TCL90JqsWTDbvnqroYGoZkgn1KL2sL4GQ/ZFbW/2r4VpDFyB/WcRQjT/t7Hxe3Hr/n9JwymbOv1I7+8E9/kzkcQG/GLARKvZpB8t6Qf6tqGGapYWaS68LjfwBMWZ+8jF+mjMvUIY8MEuGLixHsvNHakE5/ujzFXLk+CwYeSgknvsAQzek/6XgygJVCwrfqwZ3bT4BQwH/NCXi0CDNrtpCtdozgtdmTzLxfsSeUXvc3wLCHpH00CKCEDAzkJmPoRXzl5kVuv6WWKPZwhP9fByidFeaONhH8+GyKRY58pZbh30qEbukZoNfeNXhrQ8KUhZoOtc66kx8Pb8AoqYNwKV7ZAF5xZp2aOHyQpk1m6iCw+2DLhVE0W35fm95cOegKMVBMlF7PYxovI+yjNe+/8LbkVpvJZBw3FhT440FHchfLfqHcbim/UZJ2h7mvRtWe149Yk+lx9qXQgrfdVNM77biugnSA91kw7d4Jimb/5B97h03CBupMFlLs9QfSX/Hltz3nXyuzQf6nEv+93bkACfz97BemqKT8W57WUsMnSVyp3PMnJy42S+NJXEHn4rL9n2JKqI4Dk8fVrqel4Ky9QnY/xt4VDRJSU3NTuI2wKHQayptBNJ8ROcotldEHL0fbz1/pjATICdcej/PF1Hu/Hh7UMVrBRZItpU+mGBZEPGRxFX8erJAZ2I5L43i64iHsLmtNW2cXXV81TVE8oHsSBl8b+0bqt3OTgWVBiGxymMA8vjYDoM7nuV42mDYDLXWSY0qDaDW4UDvF4VGnz2ZIOGfXddvVsJNjBmq58/Y64BRBy1OP3O6Qo7P47nBCN2hEcCa+xzl64EacUE8WiQfjxRWttcbhEQk4E7LTPpDjWJ9YJ73yJYZNTV3D8FN1SJezCyrNgsSjeAmf/JyR1XGNLMh35PNZoEDtFUK5xRvT6mrezeQAjxXePF0rse67yKk/Wo3wsy8esYFEpNRCMX74yJZSfmqkDYWjT4uvL4tpfBva407UGVAl7GiwVE2Rrb0rBBVXfIJKxWmGeBi7sJ0a6xXcVtGM9SYQ7Hanrxu+y8v6z7QoQS2nFAqw5Ezg8wXjo4D9oBoHLdibKWPWqpsxy9714Wgy/bydq27LlAw7lspNPeuzpovGiXqvRiorAxAPDG5kFVI6rq+xZ+KVn/o73whXNW3TZfyOLLGcMnHo4V9BSXxGaH7uXV+RHb44Jj1x77JiiXfvKz0uEdC+5OxQlgGJjMNEJZKN2q/1dAXj8U0y1SVF4iSKdklfon7LgVgNRh1Ns/5cjKmlivPZGxCcGnAYp+TAtqhXRd2sZT5oSfROfzawyclm6jeVQSfVIR1ctqPlxEya06aTJfluslTdsY1mB63/j+4q+DcytBr/Xwkp8mk2tGivwxIsjgT7Va3sO+z/Iahm6qr+uqUY97xp0ZO/x5+tnroIqshIIWSEi0o7MysbdZpmBLwQ+gz7MgGxZHVuSfQf0FPM8ALtHtHEyKxMElmQKPjXRG+ZxSII3foVqTFvApIqDpKnR8dssKqgyoS6ECCuRht4QjSvRJhBxQqSwA69sAM+QKCWa52Vr8a7wNZuBQNj7DcV4ib4Peh2PGr5X4ABQSBUr2U5bI/YFPkTd6dI/4KmnEvZ5necl0nOFfDsDyHw81F1Vf63iDSAYPtQ2p8SDuSc8JDltq6aYB02XaQS4CB23aPeBuWBqetNmZgWXFSHu84QojAfHlFWJf0HAKhHcfFeAEzoQPLT6fWrzWBz4Q4Cy+zkH+mImyZa4JDMlg4viF7vSVE/fK/+8kONWWpcXUvmpIVY8BsGKD6GXiARIQZjgo3AmXmXOa4TufPWAtYULMqSrV3gsLidkbgjYAx87a3NdV/bfcZQwXxzl5vqsgSqE73NOjXx5RBduUlrwLENPsosHdfMRhWV6knd7tPKqwLRPC87as/z2G+8N3EWHuls0VK7O6yHJRf1OqmtHUAc57wh2HQDG2gBWHA5nG+rv5JYXnfvnvh80iSm/kJDVuGCdSa7Ciwx2u65v76LMTiu4DnCofTRitMBWrMS5fnaK0Fd5YlwWeXXXLLdRe30OVtEQ1uw8kkzMPs6MFx8uIm6+CvukPmXYLHFysUlbFLvS9xgI2lPedIODQvno2PA/FN/0Oa930/J770X6kxBjq3xDIzJPHGFC/U8nDQJSWT0PF/P155wgWMecBlI81R1k1YJEWrTokwK5crcv3wEsrDpP8VZkjg+Ud/NF+tXN78EustYK6PvxTd3abtZbzoldiBJRujy/4Z//ooRKSzzSZdVNBF1Q/AC6JbYmQRxV4qRxLHWJfmru3FxO54TD0LR62Dr5/CtGN5eyv76W+Xdak6SwPwCImjWge/WBieRxUUFYnQpT2dTN6fu8MVCICc1pCfpBzOqsQffrsITUVVgYHFqs2aY6dkwWO5gQeG1zGiBdaboe7HtO45D30uDtmJ65nWht0P7Gs2hN6M3/gtRJ0pWamTrhNGjx0VroMqDjwP6vMjXOs5DWQ+GD3xzw3Yn9b+ZB0nKUMvEf5lvaVpiyQgVjyGLN96L+8Bn2iBXw31j5QzKpzh50CIpfK6EDfmng1peboej8b0CWTM3ZAJDUHS46PyJPNjOYkDfdZXEQIjOriQX5GP12CBZhScu/A5XG5CPsHEW0Upxrz5RGnYX47KqqcAZNI1k+xxFouypj7ZXRCk+1qibQSmJesr62AXcRS5h+5KJ5z5DB75+uRp5mp7P+rZ0MMvPKKSjl613ZrfaNrPEGkVZo+zyPiLC1uLgRLJJyYQmSutwUA86Lr7s0cTFiTZry1f7XDfqEiQp7Ywkc6DxkzpTYEXI1/YnWImpPKuiezxH4cF05ytKcrDOh/ec0zcwznkqaK4EOzFrEJZCx4y9GwKCCG2JLXn4xoXhTKMLya9qRfhHBKZk8tQ+girElp27CDZ693ukUSgcCZO4PDQfQQKsAMkuCdP4gQNbnvScTZ2n0omQrjzwhcUUlhn3omj2BsjcEKC1fm5p6Qsxp7cyunkJ113cMbkxAa2VDvWOMSPL7LbMw/fG++m0ZLRQpRcE+ftUKv6/xIB5X3RGZVJwNXsz0IqCe2EiPG+FdMBd4fmO6EHmyoeAVfgGbXFeRFieVt7SAU/B+3pMZf3R+ft4600LqLNcJipIudznj9g9XloBKs3qSlRosZy8FnJxRv6DtiLXZAQvayOn/7/FgICw2qWL3KutTSJCyNrK/MzPdKLP7Gx7sAje1f2xaTH0URkwKf6tdYlC6gIIuaxHlUmIbCVk08W/2ncUh6j4ueTN50HY+b26WuXHbzknrNc7MN+Xcqb6fA0XPVORLwoB9YctZr+mcwQTqqONzQnifjjix8kzoj1dksbIZf5Me9JS7LPxSRQ8MiRTDcNu0ZWzGPZHP5GTSE9XCYToso3THRYTCxYLYLThznkqEL+1ji2r7AoPSxiulXijHmSqE/5r0u5dD05EIXuoK5P86MsA9cci0rfRARtBzPhYoxDXYmEou8+EzzVfvRZ1xhgoMCc14WioJB/lJ0U0mhoBX2IXvRhUEDivTrRVrX3LYPo5Y6VxjtMpgtGTcIl1+12BUPgetwD73rYKyA0i7BLdInaMINVd8LaQfaygCqIKsgKfEtCa7C9UbpJPztsYNGWwOTfIjz2VnR3Mr7hVEHxXoJR28/zCrEaUbnaXcVPa0eTAxafIdPtY5e9GWlubFpGwaRCQ5bysH/j9o/seiDWgD483jHAYNhMpbEhKaUAsfDUWqzNxUZip602o8bDk51Dr52cLa9rxH5t5tGEfaPHNBDKrwxnbqKvClVdjDl09q4yvG7n+AKwJSFzVFhyYL8ddovh2re/K34CECRPn/YC4FUX+yGsJMo0cdlnxzAxzjnJIbTsk2hgou8Z8J5krQOhjkydgI5a8Ll+5coG0ad6SyTIjcFLxEZ7Q+5OGgpCtzt3133nR/4sIA9dlVF6kUaYse21iPDqjIx+1tZnOPOwbjra5gAdgkJUB1SbuTySjv4SgsVzh6M+TsugqPwUrCwrTjFNuP8iAYB6DwS/cMKe0RhVBZRPIvQZwi7Fyw9eHPM36KKYxU6TTTXyr4a7SCKBDWxCETqqlMFjIL4ck3iyG/66oWxspCwZ4po3soH2iSyxiSYZ/11bDeC3/VIMREnWGVjm7woO19gNTTrSBjMi1o8A4yXTlTJ3XCOSkr4HSumNFdWrLYgPH2YUr75DwCg7Dt6aSUUawQu5tBAhGtvC+ieK0t2vYnJT1hBjo/Ih0YhFDf+qkY5+FRFlbyq1eIOcrUEWeVqScw9TZ5kV+JL9jSNvk+i8u+EV3bGRI49deHzCfVnbzSfXjx0BClr0OEJ1AYOCCnRlmP9XsHyNBb4lNNc5JyBgh8voyg9VXMRUG8FSOk7InG6USF6dbj5q6+JfLvOk0YRS0bDrNoBM4Nml/a8SgrorUuib6XdhDkP355OXQQw4rNn2u7D/oqQA0fD2/3Id4Q9mOBwzYo9JX89vrnycNf3lVA2AgHs16hX3wQs5/6RkloEGnFZXNwsWIks99xFV+luKKzVDT8tjICdEGggQi4VMSPSFfoSNHAU7xkQqf1OGmSGPLFqNiUyifnhyTUXcKkPEILUXCDz46zESCr93dyco2jDFszJ9vGQZubmVn3tK9Jc4DzM++YWTKj2gXpR4DnxYaPwMOrRXqTzaJoG1czvvJLnBeZis8bI+dFmplvuVTIetDEaZzUE24kMNkOaPJyz2IuS9Y+VyEYmTjS5hEQlOd7+TU8+87Wz4pBXx3y1P4yC/ZbvQq29TWLS9HMHzIitBk04zDnFdmlu4fdP1XxQELNccUDSOl142b7R6WXyElLRfxZxHRx1qWPInic42R3GF48jkJrZqUng1q/h3NogrKV9falJBk+Pd//FG4Stialr+Ef+rFbwNg2wHxdMNIg/A3Ozbxj7TcUu9sIqvCuP+yYJFaEQ6B3YCh2K0w1C7aMAQeeb0b9EjARHzZ578i/BFKH6t7oa7TUWJ28or8529l2FOjQzVBwjCuHw0DlyZ6OHmsQCcsEb9CW3FjR1pt5YFGn8b/mnqTYtwOzE1hIR6+maHZwZGq5lg2oI9sh6veFadBAwU3jV0GEGtS4UtDP+idbL44yrpoKM2jcZ90teiapS0FUwyPs343SKxGbnkwijBHMqYPwoJMnacvUvaHp9LMYn3vBC+HKcCqWcAzZfiOseQYui2wFFHq1eREP22b7qB9I//baWiuXm3gRxvBfkgdwuXu0uQW/GqOwgI641Gz5TiX3CXpeAvyEs2zh8WmzdFt4w658dWvnCQOuHDGG9zPhUsnOgmr3LBf4X0hGGG63iya1tRAsaVERRos5WiNWlQuDwUICbu4nGG56kFRMzX++Qtv4IV4fuIJ4OuV/OO/rntSqZ5HB2x84UWtZUb5xdgYijZIGxzvaRYWrCy/KjlMHmcIOKHl8w1LZdzHn4T8mG9ASt5BXUmtlukEh6Y/y6ZhKS5Mp0qKtWB0RGAi9sBLdu2TVUrlxh9KNb1wUw75MtQrzTB+N1U3Xy+IK1cl1oax1QVK9Tgl+tJnOqtumF+uBGcKZjf6tsd1qASaqnV5mWkQvxl6AEBET4csORAWGWb9guUY3H0m8dok/7vtEv3i01A7BDQs0IHnqUs14WZM6x0yDQl979j4aVYJWSoD3+moLzODnLRMTf9Wd+cQ+6tVdObLE/2nbzWt0HoSnv9N03kewMbygjDttIdZDkZFdgeg1iG8bCUCVOY26NN8nTTcx6+4X5M4wlzMMd+Oiwy733ZIo+frI8o0MjuS9K2fF9kdClxr2+BOUMx1hStNrO5zMG2nkfJnXkYP2XuxMv2UwjkSARSYj2V/+AvNMaySf+UF7slZVDq9YJ15LJows2lomuIiLfgA6NnYKvvTlvHaNgOYlGACjIGTkFGpxRO6rV2TVj7K2Mkuc+mBBXqzikZZGbyjleqxYJpZEjzkybkwIBkNQDLVItmG5n68T4fuc1IjzUGkUSBCHAW975OK6SMlAXejB9j9+EWzXxoxJyM/WrNv1LrsPL1RcGf7kusc7keRnyCDoTZCWPRZAmsHwtmONNxuvam+rYpPHaWKPMYD53OgDnR443TDhZQoFk1+BEIx2psYkLvYk8NWqvyBLPf/iIQvDX5nh5WU1iXvVHVdocsXWpjZabHpWBps5b8yZPLl3zSrm1AgtYk9ldtC+j5FKloMW7gKMXtucqZPyvQANlrz7JcioKJAFnnzqZkhoVT+BtV7SvJFwIu4uDJdJN0mkUveU6tOERlvr2Z8S8GejX1khh60suBRCDnqvvW1Zah+c4W0G6AZ1SsCwCGuTlg4DJ0XsLkBTEMd4RJ70PVWbgIadfCwK7X/RTf30s0lCg5/VHBuO4cxSwupqw1EZT7N8jq28zudQYgfqbmrgQUdlbQXmGw4OWs6Ywt8Rx2CfYOOh752A4C1ACnRWbOg1Oec92sxqa63ViJizBPuJnXH6ZxHBDPbAoVBsXzxkSCAZghzN77E89NZ6lf5kc7QwxU3dMVrg4vtlN2WTwwKvANckC82WiEdl+KebrNNXDcVlyIoceZ9H0UA+Pm5MY6r6l0tbQlZXvoTYhqOXgDL13oC3oxF6eumju8tb8KViZ4Anpd/i6Aj7CIkzQbn+rTPwMNrbX6Yz+nznxkY+e013TJomn8Q48v6u7yff4OWkVSJod/hsutY8l7X5w0VMHHOXWCgrLvc0443FvIXoZR14NGyV1idK8fvxZajoPgY9LZ2S+tov6LLaj5oA2wPFjhqeualz8xagRy+TZcLHIRKEwhzYPjkFtfDi8UIFAR+cQfQo6Xq2M5pidjSYWYsAoL+o3ADCGMQ+Fna41Hjq+erFiSCOz5PjDu03StGkvwvp8+9iZBJi5eWfEwhRg+b6YF8jGV0jk0EXU4z9qD/D2SF/cgq4JRYpEoPakfPnMS0v5/6ILrm8KfPgmeUgNR2r975/AdyUM1RQZNQa+/soD3oEaH5WxOoc+jY3mHHzikxUcY3EhEc12sGxjbHZcgXqlYmAp3iYxIT0IgGO9GDAbjt8VdPCuG2zIjmSdnDcyoL6xysC5Fnl7t0dPUfjmEJJB0VliXnOMA2WItFBYY/5wtvOAFwi6LdfHVWywJraBpjUTyXtd7YCPq/DBHzg08Tg1Zv0AUI8tcKuEb4tvDJ0Wp2FITdIG3ddO+rsuiX4gJ0aS4oY5kqgzbSZlbc172woW6UqNMYNCF55ie1tNjqWOWqUutKtdvD98uMW2sB9tRS+gDYltEfjBt9BQGIrIX5cuKaAxgK2ds1RPOabwKR3r2E6PTA4i4n6FH8IMBJu5y9hAxCcWzptjUS/KQjRCUTJN7RzWChdg4Rp2MwfUSimnImWozwerPj/t6utGX0BLay072O4x+Az7Fon9OqPCLnlBRsmJjIkUzuwBFwnp/p54anYhrMhWM6W0/Kx29LLi71pQSobgtqDDQzCKY02FAVsNXCfjBPdrmILSG6MvBWeJb03Xsr6XGaI9VADayquexeilD0/uIeunWjY4hp5ul1OnViimfwF7BpAiblJwkWa36yoiO7dfaZpefX8b6MQZRc5sKLF1wD7+VCs3zL+m/oXQoHEqVTP/q6sNPiskb4fpuPwYoUez1/gwGwiRaHc5vqvXuCOC0ES0OC+6NCNdjQD9g3uypbOTjdpfvxRA9gXA5Qr808pG5Rc6361NXapc4/3tuUzz965/NlYK2KnbIkqrWQSGqPIxStdqId80ualWZieHtlfq3a/nW9uwEK41NSYLJB2hU2VuZZi3NF+R2Qv7KjzkWLMz+gnNDlfTyDXkYYFkPhoPwK+YbdfgJv1Elcv9mK5Q6jkIf9Fo5pm9dgL9+dH92KNo6zwJOWtp3fLRFJ6sJ5Lw7fqU22wz9kDAot/zYYkp2Ivxk5IYuTSVjW0PdTR/LzpdSIx5GilaYzkJ3rK38LzQkeZXl3xb8HtDNUuNldnpbDbnTbplmfaz7nGsuwLjkTTfjIvj2GPcaaMObOP9Fx/O7Qfj5lUesEYmXTJgtAlVrJBsimBa8lXvCQ2iqRQc4EKHQyVnDV+f/ZsnAHwnoyt3sbYj3h0SaetEKVXU/DYitOcMtG2B0DS3tsopTrJGhMux2uJSTd9vvLZkr07mxra39ABBtTj9RjhJUCH/iagH2jUigxIWTL43pUQ+PdA5PisLZWbdIzDzl46mAKIxQSd+JVdEDmkJ5Sw7vFvaCuaK+EYrn+NRfY5U4tqn7ga2FOIfBfqk1IQtliawJejwhgSbQfCUlvdVqyCSrO9PP9/HJRkbSC4iDHhYDQg98C6n8j5i+RoYKxbPPWtaSHZZzOlDjK/wvEr2L1rz99hS95apkIhE86PFbf1NFP/iLSK30YOpso4WHk/eU29jvTCibQnFWFTpo/qMEetXZa+RyJg5CmPeFpa9s3gRUuzsCcw7yxQsLnlgcYPJU3Ua+L2i061ltzxgcxuu1uDvYD63/kd1igUVb8yYfMX+523G2pE32ORSHFq88H5YRKpgb9IH8NgosIr3u7PaKuYBT62C02kWuvi+yciceSqHJy2HMzcxDF7UoIEAvhCWrN3dryoIwzyvPaahz5iIKbOp0JDRn3RwGK696wgdCT0UhUa57JvTW3+27J90nzZX97RqUejXQFVcpdF07hc7cYHUUeXbQyc3bNRuK46CrdpfbOdK4KLRzmFYatHp1IFOfqW1zShELoBU7op2w5WgtLtFtEETsc32YjcJB4kkEtQY+dvbYsYxIgPGMm/E1jFTPaldq4pCYiz0QEm3WwPgn8wcPtZ3EfhVD425YpsyBQEWRC+WgGDBXgP/nJMxbQ5fQT3Wez2Us0X72P0g7ryADWGKFVWkeTfsxd8/gLwCqxC/wuCY4XbCdFvRdIZMn/4ZYp2WqQIabhaKTJKCzUuTASOJOrIDC9HV/609Uu7CA+aP0xiN8ChWuyJPH2ohu9RWs+9coywefy76LS/jFp8gK5s5zRkUqhKCJLNWaHECZJTlOlbq2wSSabqX829GGMJi47SWjaWpSmg+mplAAHoDn0qiQRW2dEMHdiL/bhD5tDN8i8GWZtnV/jsw6/yDwu+H969uoQemBNhwAskUnuIhq5sNAkV2dXBVVx7Y65D0aHjcdrLeCRKeeCHQkF/KUj+I/9sxe21pZ+EgLFqRN8NLX7+/jVVJMJHVYSZsvkOa4bqPXC4vmZ+J6Cd0IGkb90KUKKEuScsOVXv7id0Cxb9poIE6SaFtMS5tG4GkFnrCGdjneIC1xyiXt3DnblSFiNNhc+qcKyVManB+DRz0iTSongQrn6wc/LoQ2CuGiKj9Y08yT3LUqDs4rz8mW6AwEX99dJHDRDl/hf0RwAybDwO0rab1tJLepEbH65rY47u4ywssFSpXqqX8ypBH9C4A/IjCwTzPxK563xgXbsBDBnRDG1lLsPRCwFuRCnbO7lROb7EXOphw8q0GWWAuDqpEDfFgoTuvS8DnoC0kTP9dtKJ4/BQaklp8JZS1eH4M+dtCpoFDiI8hhxGzvGQlW6gnPxnxgPlbPdFsMNWObo8STYfH9cRNRhJ7zrJ3qlXas7AhpbrPeu4YQsLHd3u6Pv11fApFqxkUKy8dG1X2D6nRXoeBWMkceD6PY4iKOEIYmGUW+W9oxPaVaSAlEhsV1x/0YBBQmpGV1WEjdoUoNS3CTaac04RN5jSh7ZO4gVnllZcoStIvFnECZBN1eUrvyFoietXo9s9uF0WfsZ62j/kWlyhrMxzNIIU2zer6+lJ7PQG6aCeEppd3gtfCz/kphA6DSUNlb/eYuxVFwhgNtRA2nyGpXOFoYrDg1psNCENb45p7hvARSZXvy/QeArEIrNlqljvH51GdIFAODqZBtzY6JHswDXXHhQ7mhORL0opXXP00WB4VN7ZVDXqGGrPzD9x24iTKS+0UDXJUKarAW6o7xSEwzku3fnzLxw+WMEhayjz7vfPlrqKJQAWkN4rJ5yCAtY7MGMyaKhpN8WHEjZjFgFt69DjCHgjp2piiUm2b+dsbLPjOih5s7+XgNOgTkV9ggMWMFOIsnrGfn7Npl0xrjfqSIVMDGXD+Mk0zwo64XOXUe9VIkxAQK/3q+UOJeg0YTB2WT8DViQemZBfYh9T+BOdm0U1ARm831jRhpH8WlY6grMw9Q8MiMsh8k8UIKARHJDsr0u4KFptVcmNgW11wqEIy1UcqvnSp8djlgYgVK3b7eRLRaUEB5tRMBqAgxs6TL9hNjCu0j2tzpve0igXbQZ2wBj9cMlnWKuiBK+39JZnCCKSR7GJeErpoS9+XFgoRLnFckFzaDKOhzM11bNsHBEHJhUesD8TsiYzDRbbmpCSkKFKFftH2fWA4LDwOQrk3MVJq+9YBODKMnvuvFoIOSWUO2u85l7ThXa97YiWZmstVfYgDOe5eaecX8gR80a8avWpYNZ47e80jIQ9qeHnxeNAewdZhLZPGxZctqiGR1Mjqwmf5MK+kgdD/cyW6dkcO/+xKw7fkNcvqsso4b5fJOcTbiAofOMW5xOBtjUYIpXGkxIkI/25nv4Jeca41VE4A3Mm5mOMa2gia2LlUGpASv1BHdJ/IjnxACcSlY7z9xK7+TGdnphGK01hFrSaxbsIKMEtzLWk+fyA1tOuNrr51D91T1ETfzO9L0jYEe7CSV/Aq3EsvSz0yZ7aaKNW5iV4BQzyrWquANlZuAobaxoERyK2+hGAQd/HqpD9GzdeUvTrHoLpfdVf2czmIR98MIcITk4BzXLagxnZWTbKWCH/3LcXK0S8YnUiDsZy+wF7NhiXRH6ngq3JiZ8eXn0ZWPz2mUnpIn/mO7pkCuHOIoQ1lo+qpw1CCxRA272lOhB+Xc0sEetVEIav2+PAtjkvB7jOBmw0ZM9KT/JVxza/hDVWws09wvUpU2McSjqwpDmdrSsuTbQcUdoFdZVe2jnt0eBOJnNUgZMAhIdJufBABuK4vWnerbKiRBlHhUJLCp/GNKR7yTnNMHjy06jan/I8xTVs7If1MEh5UdQ0MjeGD8mqD1QSkGiUZ3B4oY2IZ5p0HVPFl+M14z4UuyZ5D6dNmpseuJSaO/nJfN8J0/TVARhGmE7TEk0VsMPgZNTRYcAMtm05IDFgLNqARYSajTCAsFIc6nM+KXfhMRe87Ufu9MHZZZaw4FUMNsruSlVKYv0CHzIjOJp+JXGfrNoTSnEclwlkK2z7G+0MK5MnDRtOmyS33FCsDk5ZibptY9rcyRZ138TW2pqrotV9yL/tu9QQvgT0pIjIoiU5lJd7gl9b9rFv2e15lCKSCMNgBc9vPpb8oQ1rlFMFokUwin9W+3CH6ZWKm+O4NPnR2mv6paA0OL+uJpmLr00HFasTFZQ1rW199WSAwWEkDdi9eyARWME3b1NAJSxPOrGwSiA9hwDRNhFY0T3Xuge0AcCxakT8q8tvNCj76+TuYoAeBYUBEbo+O5jx7E7dNRxxsH9q4zo94gP3TVn0RAg8J7vbXkpENFGsM49H53sVoJEFEHydNvVow85bWKTASdAffAxrU7jm7F3MlIwmXoeq0o9HuVEj1bE8mAx+EY0tBUeBIsIbmKStcbWUEU5KG8vXxko3YckqAh+CvOSFZdot9irzHdBrbYndI0XdwxpYNKLjEJB/bLBLEY3X9axBi5IGittcTnQOGKyfA2eXUaNbBV45dknAPfR1IKF4RHWRYT56ZzSZRN08RutqMqGT7y4epGewo3IT3gC7ApTmun4UoSntzicDCXob1SZ2zbZNB/WS/ekJzxLdJCxOzlmj/RKoTslgTmh/gqxi6kgiZnrpa3nCNyg+Cq4aURmV2aTGa8nHcwetgElwbGl+kR+OAe7biB5iGWM4Wl7eX17r2u/n86yiFbjtazZnH6Dhd0a25W6ecMYZVMOBN2IUH3mnUNaVZWceQm4OuoLOCe97UpvV7CG4ZWAH/5jjB1yV6rF5Iw3afp4C8ORez3aS/Wz42I+hYOW/aPnsipxicnZQhEigsYFQW99WNn9uKq0C7OXvuwXaOaigX7o3gt1xxGtr1ac+s9w47Miw7flLBxyF1QZmumgv8aqvNjwQEULbEWbMgG2hdVBRv/suUdXNN4w3dm06KirSc9MVVfsMB2SH8/6LBNZeLvG+K+MT1AkoDzAJRuKIEHr3QV++BFzZqTZjST6DgAfwv5yFdXygZdkONezMurcklMciGsdnf+3OuHDZOnvlv7I701/kWnxOGtJ4pfBU/25MC47yI/Xj24vFsglHi8jncGK1pGvET7+kNkoEMGrSZDsws8wKBBuMSClXnDHjPdnUfz4udCCbr4ZeCCg+h0q7d8hfz1DiyrLYNWc3d8KkX1GalPanh5LFLjvXr32Oid9XuSysbIb3THBY7E8G6Dq1QdfDle1B2v1kHfcYMmqbNOtjasuU5OuiGzPQpXrXfLJ8qgruADF/rIsKgdV0aEQRkNrovb+8VH1bErfPZNOOzaxWBBp+2lXpVv1ecDZjqyEyVwPysSM+aITm1xrLG1w1bz3UU4PLQA97a/5PZseJJaobSnfQfePzUqITcEqMlfk0ARbqAVcuU5YYgUGIH7JKxCIxiQzux6fmKcERaXVP7dXGlIzPmCdSTAj8L/tEbMKJgRPaZZysZ5KZMh24UaK+YFhiR89A3/l0wmc2IhU20jyb+4oTUjml6PlK6iR/Grg45qPOZnxvrOMn44IZF9dH0KEb1FIrbeXRkQM+nk7VEr53uBlayrxjKP8sG399wKye0ke1vxV0ARJZ5Gyw5I7ICwTGsy2ddOQFQzdHmfgOsdXXSwdoVSZwd3U9ZLcoRkw2ibmgIEwdtErkLtuBeAd686wmUhAKfiyyoFFcZES4K59qNweqXMQzoyncDDcCHhHqmSAellNgBpCKURpXpEs5sTWWneKyeAgp3A85V0v9F+X71x/+WrL3/0IszEraWOdbcd8lIj/Tx3Ulhl37qB5ZMyFG0nYrIATTRsv/6uJM5ajeexpqi4grC0cOB5dWwzlNhG6AX3b0JWVrnPKPOHbGTZMSlHnMimmfDK6TIGXGCF3OFlB4jXfzPH35EDTAiglt+JFgQHcnhipkX9wrEVoPtaNe4oOv6Xdb765tMI9JolUE9DehZU/eMna11oVWwRUSMB7k3NWGeAFaHCLK9KbuVc7IWNSx2wFAbckVqqzKxTYbVw8Ta0icmX+z6r/hKavcgtWQ+MgbfOmmWZRuGzCsWxyNR+cp7gc9/9QY8DooMcV1BYjce0nLEKAVHeUhyxAexSdyTWn0rDTk4UeXFCMsQCSJjAW2B2ed4pYqRTDxa6lgyFK6Yyiu7Qxi7iBo+zewONDB/MO8hQ/I/1nz0103KESAxA7oDaGmGTBRSCqBVl84tiZD4Q7+Avj+LHRggsPPu3d9NUxj0tOusIfgSCE8pS+FKhgQMGTw3N0waPtrD9SPZtsBaWlURv/gLa2RvH5eT2ZroPYPRHfD9xRERA7esBukTrrc1ufMDNqM8mECK85STmXZaxITaCyzsFbVEuaQHPbuOBgWSk1sjWhv4nva/zU5AaoHynsoIC01mNowYCxvVqf8NTMfYzTKxhbTyUPb+rNHKsreBbdrkkwDsUk1+lAqWoY/icJS0uPCnTFhni7ZB1+Oxc5oO2ZbnMq8mVxy2Q/Au/tCW8HTyIGCH3qf8K6hHj1Jm9Tfh8sNCPaBPNPT4Qi8Q2rolvCfISZpAaA/+06NaSw2SX7pyhtrqjEyf7pr0uPne/9HSShim9TMQ/egg+pSsEVw42g8676Hhr0R/nbPku86LB1Oie4S0IDF/Cf8N4gBqqr+TFLV5tY6N5deNSr8EVxTmiETBZG1JGPAuWWXuCHBR65b0XMYBFgIbcaDSft5qQl0yO8V4C5tKGe3X72n4uXyT6u545lLCu6XpaytnKTJuvxhMi+sttR+e/QKnWlAbdIkHCQrPHiqHL1TAHdfIeSHKADX7+HSnUaHc/ni0t2SyecLVUX5PaMmkinVkIY6C+W7M8cravmEFo6ab2EaXGjoKctsZWz/poD4hTj7fsMoiKqQqT0JF4g5X3udZM3f0J5AjI+kO6ZnzUtYlZVLhdt7KQSOZkUCuDmAjWsyW5W2TYk5h1Ea3PWcmi0eUn591KAWlBajhB/L5gSTAYZua5u8C2h3wNepIll8lKLFE4S0RZ2v1ROA85j9GnSMxQhpXTPT6vvFcJtL5Z8VkXSxhqRbympT5m8/eA202YZVLho+JcX9vrXD1dB2grS1q5FyYYe0REtolxoM8pDc9t+not3CfO3lV8g+I9QsQs3eRql04ckmIDHCroBdz40+lTlQ+X5d9K1TSpjhG9gl7VHh69Cg0XBCTuF2H+Fy+Nnp9f+mUfvVOFlxoEYEDmkvPOqffQBhpbzahyx3PuqCx8r1yGdM2G0CC29onUM2zQNuy9M1nCtfspd3FD/+P92Y3PbGGWxVvYObawMFibSleLIZo6yG7lGGEAGdvwwd1Un+U/WSTUXbZzXzY/v+p1IycsGRopUD1qzmPqvXwtiw6DOzGwZKfqCfhVWAfcfg2a4Hy24OeQx18oaHlz+oca3eoM7AJRBrfOb0VroY1lNy9/1kCg/p/3AM3iAcXc5FMy47vlM9Hgkj7SDuy4zobxUDS/rCuobAdixfRIkyC1aZBveAkE7K1KVKdK7COkn25k8syoaUBX+xM54HRgZ9vmP+2pteIg25HptFLwWa0aZFfuZmbBxywf0uKWSbVXO/s7HpKIW3xDYKHvqL6+R/e4Fea6STpECJQSKq255V1V5ch7ksnHQi1Cc3I9I9uF6dMKITDrQsj4HGfHqJC75bsHLdheSZ4Yy8+wqTTA33i+UY0M689J/FoMBtMHWALOXpH1DtqSZDvZAK+qBig6eMWlft41keawvwwEB4aehy651vwo4IkXvj1zhP8PTinXom0U2J6E+osdY+8uj7JtHHM2b808rwxkm+7l64qmUZjxwAyV0O+Ormlsu0LrLhwIYomaDYcJr1ZXINxm9R9/C1hq6Xb5P5CvsilnXoTN7eUhXqHKH2kMq9rzLkbXkFLkJpZYGU1uMKy9dYDn7TrCwBA3MlAC8ZgJtod25PF+R7FvoeKGeWiQBu98jV8vwtxPrIlcRVC8g1QnU1xypSfUag1bFlUJzRpyh6XYSOEJg4g87/Gr+MGcOkicrrVksIefX6Ja/lXD+ExkUcZuKFwHrBwBYJUkccEIs0XyscvyZGeLLq29bHjhuybv2vjRSxwp7ktvyJgHoCxBDoZSa4eQMy3AbR3O+gHB2jr6rMCVRIxYVbZVHIZgFjwZp247ivhu81Uh6eztz7s+kGhRvEFmJSGo5wpbm5QyBlGpXaeD8o0MEcegWFtfxYU8Die6JpFRqCt6SSPq09G1m8lbmRiGSM247xbW/5jVJcZX/FTBZRpjHfL9ZusNPf2mohhSkg0deTsehXzl1aQTcfofqb2GyfBZQAZCWjkCXjZdCWQ7qkXe+i9KBdFBapq2q7FIdGTxHzWjBkdLsSPUOBXZcXq0k0UnVVZ77mvw5KDzeme/HrNt4MGGjRx5WisfjeG2U1qJ7ae9kEu5LM8VFcUAX/3pOf/SZ5R/BzAe5sypUX7kG8fwSEPJfEWm3a226zOzDwG7ydszqVR3195QYOTZ98z18++zxXEaCdKMSpCaF+uzz0IDIwfoslPiMnyo62oNLHT+B4nKe7tp5KGcbpKhTO3C+qkVijZw6UW7xLtKQdFPpnwowUYLYMQpxjr65xKAAVEkfGT3hJq/hyXIOSGlpDYnDSggoXujfz3Zo+JdYNSW7w1tIlzqxPKYWNNgRDNPsIWJnv3aJ1QmRexs1WYr8TtNfR5fPJ4uqBpnXEGu+BL/+H1n/ywqJHjLw+htwKISs+wnWGpMB32+0T+XsDlKXNJt4cJa3JZNQaDWoDGxAKtsUAZZyNQg3IBFXnwRT1dstz6yZSRsf5yixoz8Z33IU+xRyCa3dVuXKP91+ctBLebIhyNPxUmLl/Xdeu84fQhtaDFxlfzXy1QEpkRTurMN2uZxJmiZqKvZ9eNxiZxxkZYnmW44geD9kgP8DVDaXVurf1efZXaHDv6qe1A0Ly2kKer2ldqbu0nAcFewJ5t/DqgBvj4EWAgbYjXFnD1hUxSyShtm+pAUrfXGBdnuGlAEFBe4oDRQyUm7KAYH2t6PhTzjJBATizv824ujoks46WKUeXOqaMVsxwGRcy0PI9i+awDgQwrMepaoRabb3WGaHEFA+GLhAQaqqRgINakuqt3zSObgzrcOSdjOakE2rdP3Ci3gFOQatkJhD2Lj9CVvg6H3KdfPRIJq6QDDn7KM7IMvEkHOCDD4smRwlvlYuKL83jpFI0TKqEtDaMca8qtxIyw/23qLUiHFre+PM4VUKqKnLEX699Grk/MjM9nTED8TrPP/CrwuhbeGBj6s4Y27rAJNetk1NNCAU3ft/sg8Qe0me1TcqxbLtwKNJKViXVMvVADgaluXSN6743Qz1ZSGKRRGKGIJxLw6rCtGAfL7WrMPe4q2fuQCL/tolpxw11mLPWoESNxq5LoO6EV68KXF7EZgEhzdg2AjiOmWwt5uct3AT29LItL1pBfOmrjmovl9vpv00OO+uhr/6gjZ8NajkQLXbTKY3R0Fq1NBSuZjmIWIDSaSV6SUB4BSnWoqSa0NLXgD42l8VO+67OkWuifA+v940xCU05r5JfogY9vlGeaKL2/nmrKFtk4FzNe5h4oTcQU4caOpKYdhInjba4enNtUIjxyA2cTxQ0to4lFbe1mH3S6qBD9pXCxOEJ1kltYb7VPLKx+ch/pwimRJm9BNxa5okPQMgdPMEN/f7mfq1DzrBb6v+jOHbMtXvb/6wlAFRlFMMoDt1XLdSo5SP+Ngc78a112b40XhTPuc9wnj7y+dkPOpoS4Fmd83DnjGcIhHZ3Gr3YUxaoPQah3RRv84aqgnHO/eq3NhJ0YQjgTmDeWnwG2nByHd8GVPK8TLng9spPfspf/67ZBz+m+wuGHgRHD3v4Id3Wxa9S7ZyWiIEavbcR0fc6t9r9BrPbcgXsenL6H9yeva9aXJ1+Qg5mj8ZngDdW+6/uij1kJz5tkV6qNzUHma01PG2CpWGJ6Aropk08Rr3ob3lDeh8pJhPZsgORpgQY9YUpSMzT945n9eh4AVNfSmsY7w23snEACh/H+AiVBirXtpJc8BkSJeddFtL5oAak033t0TnduKaOASyRTLpcdHhwgCad1Be0c/qQx8G7ld8KZEAht1JTbvymuouZFp30r4I6yM+TT4+YGHJ6wuxQ+Z4gZ7HNTR20cWLYkPgJFuiLbAfTkLXWGYXfGzE66E1j4hv6AEunacvanTNWRZT8xze4+i+c5kApyOkNihT0fCccIjqYIPLwxqG8sf9Mwws4ijhfPumkY+FPi25weV/fPuXl5rzpxo/oBWvOrCiL4cV56jqxWVrrYVEZD4Ge4ZlEK5x3PrPhoEPoR0qQcSYqEs7dIs7jajmfT7LGTW80hUlzsNOFnD7WV+brMmGcc/gEAAbLmA58wHjMfyEjPS0f/DWxpzpFSr31CyqMZXqC+EnGaA3ExU21NCuguC91V//UBkffxw05230pX6xY7smplPE+k+/zKJ0GZvCg9IxJTIZdRDEnlQ3wRHShjL6l+j2XK+SeO/qqy9FtkAvQ35HH0LsSiKkMKYA7I+c0hI/AIgiHYFcKjYs2uP9wYMyEzy73TUhXBUOiFS3swXQHeQcPnohnMGRCiyzmPwznPyOIepF2OvC7XS4WGqBtpKgROOPMWlADl3EMRqNM0pHbNVGuPIAw/FKrATf16s5II7vIybuZUPqi1qlO4ZU11oY94q7/XwKAI0Qw41nkos5OAFEWRkVGOUX/byBbd0ZZlkRzJmDc9soOrU493TpJTzfsEiidRbtjdJ2A4Iu39oFi5vNzQI2Dmo6wQ9H4oUFxy3cM+Dr+k8MRivnUMZF9KVLW2fAIGcT5umCouQqnFtnTKvK9S0MQ30w7srbHVE8tyQT5MmyUe/4FB22c7rvyJ3hqoua3v3zp+5Nb3fnTpOrp3lWf+l63s8pdJmUQYubM/ZOtHSg25yHSoUhArYknHqCrw4aAqN6Le+0DlQF+T1I/uErxmUrxuDQftm09hXWZzYM4i1MeFdAq8EgQ/zfBDc3rP9TA1agggplN8ZUNZIilO8a2ma00ao2i1OFhsODd5VmORT6wK2+bB4fwX+WOtwuGXyroyi8LAJK37IHtNnC/rr5paU3NmWLtC4coiFIR6ItVX8kbz/s/C3fl69oEKw6WlqjiODceB7ZuGbhFMTqNa+ifr+0b9nrQsQUasU4a3CifAwaW4qauX2twhJjTEz5olSGfS/IdF4COc3+P747xqInCPr5EBHPMTP2Mgi2ObsJfKz5bUsMBRVl2xyqrHo/qhhFiu7qXuAPTgxJFsGDYDf3xbO8H8uvLj6/iJS/+umGEY3SLbooFekKxgIiZAybP554g6RnK3hOiC8N6oaGlcB7YllTC6+R2CAQcJrq8vanEuJBrJi2xLUW4e/K9defmhdtjhN4aPaJ1HSEta+/Bn2zBOzWQuXdqJx4x6iNIVlWxQut7ZKdcLW1C8hCIFhlMKTG1iLVEIq/Wc8FnceN5atbd6cMKOjt77IaabI+X/qP583VjkFZIysr7TCQ4d6IrG5hUHYruLgVAaGDwATxQTXASiTlzO+bzkBErNTvokk4jT0njBY5qDg9pPWqGpRPoav8uebgPThu8+5z9XRG55ak5UKd4YUIwmiZ2l4oDX76UcTe2KcjslvJaB4T1mntB1SHmVyiU5mXDNyOWMyGlMXQVaF3JbHy4STdpVIrsUK/IX6Odbxy5w9BS2zYXGruIkgAXYOgHkCaLnOaDzesx4g4pYdqi9JqxBr4EHvKrOXJjdZLy9UofYjjKfFsBdXT4So1v8vLPSpIznROPa/F8hA2GMGXtCXe7CtC1U+1nSveL2nqwfhuwxrcPzcLvecNLMYSgxA1/lvsodznyvHvNx2jgrcwU25KqBhUCGYK/Xsxt3wWTykXfB0S3sTU9sXl8cob7mLywLmSHh+3uOOLrwYdeb6ZsLCquQrUZS55CiDXJ8N8p5lYiQVzEJGtZ2QQYAhgiRHdWej8zW3Jsa/UMIrSLkyZhWN58HbqBrNvReBvJRcq4O/nDRXmFoJfhx1wkj+PtP2spL09gtIdDefQb07itGkcpvNUm7yXlPo+UbKk/cuMmeJverw5bj8erLO4RNkYmBnC6vpBsvv870QGb/LjzHljt40dF3d9TyRzvbsHJzGMq9se7VVCYZvFGilcqi1JS7yNxpWXtRTLY5XdWiFgREhZSTtaLnurWaHb57zqRCktFo/sbhmDlcmuurCmZnVzpus82AtauZDgJmFixWFkucjHLOm2n9gn5kq+1pc06FzEAbEIMkMmUh9Q+zhenL6mfqOY3kV/7njeq63hqJGueO6jafZThHognKqT2vOxUPpgzONnycnGUrEMxoCwbTVUQkYMLmU9QFpNlmHSn6/fbgfz3FlwpdLAbbriYyw2hkbKdiEuK2QC/TXjpfOWDgT2Dv9TB67L5lOR5GoN7RoXHVFoRfiyuAMkYaCbrktS8JZpflpAhqXaWRrBq/xdao7CKUwF/Y35Zw7gru8n08TVXmRheF5g83PGF13Mt0Lnu5kS+Dx2IKk8+IxpfsnCKku8gADs88kzs9TgT1HwWydPmQujoWWANogz0Nq0E0eWwm6t8vfJhewlmznJ6OPaiTupoHd3BKV7nSTe7bBqf610o3EqFNZA27FF1jF6exF5FdRtE1irWS4VEFC4Ywwng7rLVkZrHJLGZSMqbLBGFHAQjBplx/DhSjDWt+jcWChDIJrN3RfQ2ZXiYYy05XWgMSA5JPBOF1hol2SvKSsTEUpwUS5eKPPqlcMUU7s+rmznCIlemW4va934RYUsdTCVub/40DMhWDCRzW3JNTncObnFbEJXhuEq6Gg3sFIrOog0mKVfwYQVVkwcLDd2OonF8MmGRWq4mQvlNNz7308j3RT+TUnfH0v1QtE0OzCBjr0KSEnlehy+Gea1ZUrZee3oSAJEA/JpvY6ZtppVcULnaYHg23tEw7HmrHZHJu/RG1xdZFhSfDY7UnyoMNrBimcvLnggl6zPyCRh8X1oobok9f4VtfrMpDZ8S+DEfmrGJBvmfOOcjzwyzTTzeMU5c3LH50Y9tuqgzq+G/06EBsCRoTis4sRUG/dNn+X8oJ4kZKScEQuoVKTJjL9xjtgj8NPD0d9uPUORlB4AP089ChHuBeVcAky/xyvBxU+dVBngz4bCVIgXO8Eiy+2Hv/RVtmFsjCtmBZsxPKd9L+JGBXbq30LMqW9eekWhsYqm8JQKHaASH6xpjKWw47viK8rPLHBeMgeZ2YJtiDSqvQAkdLdfklHEjDMhePHFTSrIBqWwOr0lrfNnt2V98d+x3ggu9s3dkC+uEoVsAeIbamQhZtLjMT37gIlf8uUO8PQKVgAT+9CnZ2bim7EYp+5PdzDqTY/JfEuOnbbZcved3t43+6N3V72QP5G0y9zTealbVZxCAaVGehMOnSx7CLAvmxtt7r1Ye4iCn/8HRwqjI9lwoAuwryooKgS0SqGOjQAiMeFyzuqdSJlGryeo1AKNlYwqiRu/PT5oiI3BYWBH/4cI1R3/J5Bq+W5NlPWGtR2VJTWK62aYzp1j9sS+fNt22gcoJUGMIS8CbtRaBrfkmuF6dcw3ygSsfxE7xn9Rad1Rgjm+1kynQDOc71DVP6ZMrGxZnJVz19yLYjo4cR6TEmKsLIIe/NqTc0QRuWQQY9DEVUSSXYHbSU8t70FQwB6vUQPNZ0BZS3Gk5At89HrzZOpJ5/tnQAiO5zagajF0F3XrZDqmGcG5yLk5OTtMgx3KSjREbd/blEQDuE09hAJman2foCrHw670N8eDFesj95y2x+BM1mXZNxlOR5TlT56XZmqpmSchx5x1Uch9hOcsgMs62tdycLOhaSeAbmo3rJmADxRJmmMWAPWyKPI961fVQUg4FHV/GSfmQL88dAxfdaABL3x/ryFvi9YuzJsQgb9SQ3gQ94falgqn7AwQZ7dT/dGC+Mv8R5juefCuAnK0ikXMeGXoeFdiHyARiWob/Ua0qXpLQkWbPSP1mRh25W2Bbh2llTdfAYKnarFAA1/yqMUZbkmZZe6ODbDg/5koSEMcRM13QCGr89soLUjTecGJeJkOGxSjXfA+sVX03RMQWbz+LmfQv7qVuqpzjUxReERBwf1K2ilE2jqmqFMI1TKhiaufIpAsxH3LuwvHAfhopSglnHwUqK7zsMHNlXf312cgCXnatpBCZM7nTZ3NPQinybLrWr+QPVO4R9IAbZrV0GHhWLlKHMmi1vh4eNU4qTIiPz2qbJd8YbyMkoT8vrjcwqZgpK2Jt8yzwzgx44SevQ9jSQJQiypKew8IHBNQB3NLPeDS7adHfGuh2/NibL853qmWmST0dpn60p8ziEXQ6bS71OduceSPnZImdUHSZ0blygqUkRmSfAqFXPLgXiaRkKdZScPWELUf+J7hzNpnCM6G+bw3ddrzZ7H8SJG/02bjZlFCibhxPrRCF/1h8OHumxxLctu38MOW/VRp8kdCPk3ZX9o1QEcs9B9NkdZc097wC9Bd7uVRSCjxYFGw8rx3MIV0z+TVVrz/yWK/nGTNAtfT5tdSmv643rnaOtQW+DKR37Ww1TBhf1UmfAATg9nDvl6XDdDgrcC2TB0wMtYH5l95I3n1lj2ijJcHo7WLhHOY/+nXqD7IXHvl8PNPDijf55WjQp/bsyT1u3i7bPmVo0GzfQFynVO7rOMInONknaN9p6jUts+aL6Z5OX80l7JwvsT5fFUK1SnIjCQ0ScGsIcNgqVByk1H+WlFHPfh9Nm02p9HfICqTsy+OsvPiLjDjHtv37N4HQrUKw6UEfJHKLB7ZD1XegxuXa8Ndc+vdWXoCcYVQ2utfii4eNUOwlUYF1BqJPcyNZ/B+3AbGd1FMb8sdagZGXPEKPQogL5gpAWgx6C7bWvEg72/z8l6m75rGVTjyhEOrhRNJmts3QsrYiJ7RMzdQ4nV8OGWdMMirWwqICfxyWG4mZ9AIka55HrDBI5NNURc2EcKQLXwrcMde4CyRXA/BKXWk9mZ3y8a6qAqw7AvgbTRXwIMuy3Oyqh48TwQlc5hKeerMDZ8qRyJ7vyvYKMR0AwrF7exkgZqngDCssr0+nzsEtDktFLbDdtjjW1ldI5FX6I4JlC4b0iBAqEKnaOP+/N+IwDioR2x17yer7alE2d29MRwOvhmpvPHXKkcL/fhiUCg8EI5aOq8Qotzx/hTuzaSzCGlkRlvpGWh85tOQoEJrTExhtnWTE5+Vh9lKRayYqkFQ8BT1ubRwvmfD/9JNuG9s9KeYuvIoEGKuGnw3VTMGU3EXpjIHFT8SvGVMWu4nzZtURv8S+hkPE1wYaBkDkgF7UEUuKeFyB3Sd6B7jmQI8KEbhqoqU2Oey2cDLDy2xsxbQN9BbgBJCbl4Rj0ktTcx8nKDsIYOCu8v87EPHKXkYC00G6T7Z/MPIMSyKsWjy868rnagNqQEx5JgrGihrI+LC/Zq8XmM0V57P4RmZPveDpv6IzsUbcMtk741v6J+nZYe7+ImRXh3kbCaeD3BR58ML+ZOI75RGyO5a6+Xi2ZKxjEC03fxFp4GVIqVr9uaJQ/svgsoC5ASpMHEVV4VvlfgF+k8wmYp2PYWSbGBvMg2MFzsBtxM7/blxCgXfqiFLk1QE4wUhIbUdGwBoyoibvNS9ZPfoiXJSklMNwZDHOKEJGYm1NDoRj/8tjhNsSQAtv0AWH3eJLTKTbAOtPpKpQ+005rVG1ubvVm5Mthxbc2SlcoN5fFek7mVbL915uoHFwXgpmzstbIpubw8NyVgyUolA8/bsKU5SF5m34jgq4AwQFb/mOmu6oAtYbVdtKG6TQvf+RlgiQugzYqtx2PJahHZxs32Jivg04CnjKyWEmTvgUJVqDkpggpZ7x4N6SbTjiFpKbS+iAp6gmMZymIpo46AcNh8RE6DUmOky7sGhjKwwKO6o0KwWl0ed7bpMTE2uvm+zrVDsc7MvFDltcn2luC7Hnzw=="/>
  <p:tag name="MEKKOXMLTAGS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88795074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-2050411948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-41678019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-50901281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-72916194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46241362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161428480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-1088607657"/>
</p:tagLst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4531</TotalTime>
  <Words>3423</Words>
  <Application>Microsoft Office PowerPoint</Application>
  <PresentationFormat>Custom</PresentationFormat>
  <Paragraphs>547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Arial Black</vt:lpstr>
      <vt:lpstr>Calibri</vt:lpstr>
      <vt:lpstr>Verdana</vt:lpstr>
      <vt:lpstr>Wingdings</vt:lpstr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Bain &amp;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Porter, Jessica</dc:creator>
  <cp:lastModifiedBy>Zerfas, Stephen</cp:lastModifiedBy>
  <cp:revision>155</cp:revision>
  <dcterms:created xsi:type="dcterms:W3CDTF">2015-09-08T21:12:18Z</dcterms:created>
  <dcterms:modified xsi:type="dcterms:W3CDTF">2016-10-07T02:37:18Z</dcterms:modified>
</cp:coreProperties>
</file>